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707"/>
  </p:normalViewPr>
  <p:slideViewPr>
    <p:cSldViewPr snapToGrid="0" snapToObjects="1">
      <p:cViewPr>
        <p:scale>
          <a:sx n="104" d="100"/>
          <a:sy n="104" d="100"/>
        </p:scale>
        <p:origin x="3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838200" y="1122363"/>
            <a:ext cx="9829800" cy="2387600"/>
          </a:xfrm>
        </p:spPr>
        <p:txBody>
          <a:bodyPr anchor="b"/>
          <a:lstStyle>
            <a:lvl1pPr algn="l">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838200" y="3602038"/>
            <a:ext cx="98298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838200" y="136525"/>
            <a:ext cx="2743200" cy="365125"/>
          </a:xfrm>
        </p:spPr>
        <p:txBody>
          <a:bodyPr/>
          <a:lstStyle>
            <a:lvl1pPr algn="l">
              <a:defRPr/>
            </a:lvl1pPr>
          </a:lstStyle>
          <a:p>
            <a:fld id="{9549D6DC-E1CB-4874-BF52-C3407230D20E}" type="datetime1">
              <a:rPr lang="en-US" smtClean="0"/>
              <a:t>9/30/22</a:t>
            </a:fld>
            <a:endParaRPr lang="en-US"/>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838200"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56379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F7701D81-C4B9-4A87-89A7-22E29E6C9200}" type="datetime1">
              <a:rPr lang="en-US" smtClean="0"/>
              <a:t>9/30/22</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76042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8724900" y="731520"/>
            <a:ext cx="2628900" cy="537807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838200" y="731520"/>
            <a:ext cx="7734300" cy="53780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EE307718-69F7-427E-95A3-C1246AF46913}" type="datetime1">
              <a:rPr lang="en-US" smtClean="0"/>
              <a:t>9/30/22</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11066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p:txBody>
          <a:bodyPr/>
          <a:lstStyle/>
          <a:p>
            <a:fld id="{48913E51-B7F7-4C24-B8E3-5471755DC0E0}" type="datetime1">
              <a:rPr lang="en-US" smtClean="0"/>
              <a:t>9/30/22</a:t>
            </a:fld>
            <a:endParaRPr lang="en-US"/>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629403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831850" y="1709738"/>
            <a:ext cx="10515600" cy="2852737"/>
          </a:xfrm>
        </p:spPr>
        <p:txBody>
          <a:bodyPr anchor="b">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831850" y="4589463"/>
            <a:ext cx="10515600" cy="1500187"/>
          </a:xfrm>
        </p:spPr>
        <p:txBody>
          <a:bodyPr>
            <a:normAutofit/>
          </a:bodyPr>
          <a:lstStyle>
            <a:lvl1pPr marL="0" indent="0">
              <a:buNone/>
              <a:defRPr sz="2000">
                <a:solidFill>
                  <a:schemeClr val="tx2">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DA91A59F-D956-4598-A3C1-AE72A5387751}" type="datetime1">
              <a:rPr lang="en-US" smtClean="0"/>
              <a:t>9/30/22</a:t>
            </a:fld>
            <a:endParaRPr lang="en-US" dirty="0"/>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273BAE12-D270-459D-897B-6833652BB167}" type="slidenum">
              <a:rPr lang="en-US" smtClean="0"/>
              <a:t>‹#›</a:t>
            </a:fld>
            <a:endParaRPr lang="en-US" dirty="0"/>
          </a:p>
        </p:txBody>
      </p:sp>
    </p:spTree>
    <p:extLst>
      <p:ext uri="{BB962C8B-B14F-4D97-AF65-F5344CB8AC3E}">
        <p14:creationId xmlns:p14="http://schemas.microsoft.com/office/powerpoint/2010/main" val="1981927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838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6172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D70BBD69-7BD3-4731-8064-242619E92CBE}" type="datetime1">
              <a:rPr lang="en-US" smtClean="0"/>
              <a:t>9/30/22</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41523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839788" y="731520"/>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839788" y="2149131"/>
            <a:ext cx="5157787"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839788" y="2910625"/>
            <a:ext cx="5157787"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6172200" y="2149131"/>
            <a:ext cx="5183188"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6172200" y="2910625"/>
            <a:ext cx="5183188"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38BD77D9-239F-488B-9358-023C46BC7084}" type="datetime1">
              <a:rPr lang="en-US" smtClean="0"/>
              <a:t>9/30/22</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737254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838200" y="731520"/>
            <a:ext cx="1051560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1EE61C24-7140-4FDE-92F3-654C6E2D3C1C}" type="datetime1">
              <a:rPr lang="en-US" smtClean="0"/>
              <a:t>9/30/22</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153462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DC4D6ACF-ECB9-4B5F-A429-08B8AC75E8EF}" type="datetime1">
              <a:rPr lang="en-US" smtClean="0"/>
              <a:t>9/30/22</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504771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839788" y="731520"/>
            <a:ext cx="3932237" cy="2346326"/>
          </a:xfrm>
        </p:spPr>
        <p:txBody>
          <a:bodyPr anchor="b">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731521"/>
            <a:ext cx="6172200" cy="512953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839788" y="3429000"/>
            <a:ext cx="3932237"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788B429B-EE2A-486A-BDB9-0C848B4FAFDD}" type="datetime1">
              <a:rPr lang="en-US" smtClean="0"/>
              <a:t>9/30/22</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925179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839788" y="731520"/>
            <a:ext cx="3932237" cy="2341564"/>
          </a:xfrm>
        </p:spPr>
        <p:txBody>
          <a:bodyPr anchor="b">
            <a:no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687257"/>
            <a:ext cx="6172200" cy="517379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839788"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8DA5FE4A-CB8D-40AB-BFFC-AAF37EA071CB}" type="datetime1">
              <a:rPr lang="en-US" smtClean="0"/>
              <a:t>9/30/22</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768255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293296F-4C3A-4530-98F5-F83646ACE913}"/>
              </a:ext>
              <a:ext uri="{C183D7F6-B498-43B3-948B-1728B52AA6E4}">
                <adec:decorative xmlns:adec="http://schemas.microsoft.com/office/drawing/2017/decorative" val="1"/>
              </a:ext>
            </a:extLst>
          </p:cNvPr>
          <p:cNvSpPr/>
          <p:nvPr/>
        </p:nvSpPr>
        <p:spPr>
          <a:xfrm>
            <a:off x="2189" y="0"/>
            <a:ext cx="12192000" cy="6857997"/>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3914D2BD-3C47-433D-81FE-DC6C39595F0E}"/>
              </a:ext>
              <a:ext uri="{C183D7F6-B498-43B3-948B-1728B52AA6E4}">
                <adec:decorative xmlns:adec="http://schemas.microsoft.com/office/drawing/2017/decorative" val="1"/>
              </a:ext>
            </a:extLst>
          </p:cNvPr>
          <p:cNvGrpSpPr/>
          <p:nvPr/>
        </p:nvGrpSpPr>
        <p:grpSpPr>
          <a:xfrm>
            <a:off x="572" y="-1"/>
            <a:ext cx="12192000" cy="6857996"/>
            <a:chOff x="572" y="-1"/>
            <a:chExt cx="12192000" cy="6857996"/>
          </a:xfrm>
        </p:grpSpPr>
        <p:cxnSp>
          <p:nvCxnSpPr>
            <p:cNvPr id="9" name="Straight Connector 8">
              <a:extLst>
                <a:ext uri="{FF2B5EF4-FFF2-40B4-BE49-F238E27FC236}">
                  <a16:creationId xmlns:a16="http://schemas.microsoft.com/office/drawing/2014/main" id="{D3DD55E4-EA4F-4874-8B5B-6E0EAF4BBFC4}"/>
                </a:ext>
              </a:extLst>
            </p:cNvPr>
            <p:cNvCxnSpPr>
              <a:cxnSpLocks/>
            </p:cNvCxnSpPr>
            <p:nvPr/>
          </p:nvCxnSpPr>
          <p:spPr>
            <a:xfrm>
              <a:off x="1667" y="6276706"/>
              <a:ext cx="12189811"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2950BAF-7673-4138-AEA2-DE7D368CC357}"/>
                </a:ext>
              </a:extLst>
            </p:cNvPr>
            <p:cNvCxnSpPr>
              <a:cxnSpLocks/>
            </p:cNvCxnSpPr>
            <p:nvPr/>
          </p:nvCxnSpPr>
          <p:spPr>
            <a:xfrm>
              <a:off x="572" y="580876"/>
              <a:ext cx="12192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BE3E2B5-EA1C-415A-941A-843C7EA148E1}"/>
                </a:ext>
              </a:extLst>
            </p:cNvPr>
            <p:cNvCxnSpPr>
              <a:cxnSpLocks/>
            </p:cNvCxnSpPr>
            <p:nvPr/>
          </p:nvCxnSpPr>
          <p:spPr>
            <a:xfrm rot="16200000">
              <a:off x="8134324"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87FA3A6-E398-4576-B6B8-3328028D84B2}"/>
                </a:ext>
              </a:extLst>
            </p:cNvPr>
            <p:cNvCxnSpPr>
              <a:cxnSpLocks/>
            </p:cNvCxnSpPr>
            <p:nvPr/>
          </p:nvCxnSpPr>
          <p:spPr>
            <a:xfrm rot="16200000">
              <a:off x="-2794261"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Graphic 33">
              <a:extLst>
                <a:ext uri="{FF2B5EF4-FFF2-40B4-BE49-F238E27FC236}">
                  <a16:creationId xmlns:a16="http://schemas.microsoft.com/office/drawing/2014/main" id="{EFB597D7-65E0-476A-B9EB-3AA6ED33884C}"/>
                </a:ext>
              </a:extLst>
            </p:cNvPr>
            <p:cNvSpPr/>
            <p:nvPr/>
          </p:nvSpPr>
          <p:spPr>
            <a:xfrm>
              <a:off x="4277016" y="-1"/>
              <a:ext cx="3637968" cy="580875"/>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sp>
          <p:nvSpPr>
            <p:cNvPr id="14" name="Graphic 33">
              <a:extLst>
                <a:ext uri="{FF2B5EF4-FFF2-40B4-BE49-F238E27FC236}">
                  <a16:creationId xmlns:a16="http://schemas.microsoft.com/office/drawing/2014/main" id="{11AA060A-BE0E-4687-8F9E-0E2955D9796D}"/>
                </a:ext>
              </a:extLst>
            </p:cNvPr>
            <p:cNvSpPr/>
            <p:nvPr/>
          </p:nvSpPr>
          <p:spPr>
            <a:xfrm rot="10800000">
              <a:off x="4305089" y="6276705"/>
              <a:ext cx="3581824" cy="581290"/>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gr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838200" y="727323"/>
            <a:ext cx="10515600" cy="1325563"/>
          </a:xfrm>
          <a:prstGeom prst="rect">
            <a:avLst/>
          </a:prstGeom>
        </p:spPr>
        <p:txBody>
          <a:bodyPr lIns="109728" tIns="109728" rIns="109728" bIns="91440"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838200" y="2189408"/>
            <a:ext cx="10515600" cy="3821778"/>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838200" y="136525"/>
            <a:ext cx="2743200" cy="365125"/>
          </a:xfrm>
          <a:prstGeom prst="rect">
            <a:avLst/>
          </a:prstGeom>
        </p:spPr>
        <p:txBody>
          <a:bodyPr lIns="109728" tIns="109728" rIns="109728" bIns="91440" anchor="ctr"/>
          <a:lstStyle>
            <a:lvl1pPr algn="l">
              <a:defRPr sz="800" cap="all" spc="150" baseline="0">
                <a:solidFill>
                  <a:schemeClr val="tx2">
                    <a:lumMod val="60000"/>
                    <a:lumOff val="40000"/>
                  </a:schemeClr>
                </a:solidFill>
              </a:defRPr>
            </a:lvl1pPr>
          </a:lstStyle>
          <a:p>
            <a:fld id="{C0517C94-3B1E-4991-BED3-41F8B0158A00}" type="datetime1">
              <a:rPr lang="en-US" smtClean="0"/>
              <a:t>9/30/22</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838200" y="6356350"/>
            <a:ext cx="3450659" cy="365125"/>
          </a:xfrm>
          <a:prstGeom prst="rect">
            <a:avLst/>
          </a:prstGeom>
        </p:spPr>
        <p:txBody>
          <a:bodyPr lIns="109728" tIns="109728" rIns="109728" bIns="91440" anchor="ctr"/>
          <a:lstStyle>
            <a:lvl1pPr algn="l">
              <a:defRPr sz="800" cap="none" spc="150" baseline="0">
                <a:solidFill>
                  <a:schemeClr val="tx2">
                    <a:lumMod val="60000"/>
                    <a:lumOff val="40000"/>
                  </a:schemeClr>
                </a:solidFill>
              </a:defRPr>
            </a:lvl1pPr>
          </a:lstStyle>
          <a:p>
            <a:endParaRPr lang="en-US" dirty="0"/>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563467" y="3246434"/>
            <a:ext cx="628533" cy="365125"/>
          </a:xfrm>
          <a:prstGeom prst="rect">
            <a:avLst/>
          </a:prstGeom>
        </p:spPr>
        <p:txBody>
          <a:bodyPr lIns="109728" tIns="109728" rIns="109728" bIns="91440" anchor="ctr"/>
          <a:lstStyle>
            <a:lvl1pPr algn="ctr">
              <a:defRPr sz="1100" cap="all" spc="150" baseline="0">
                <a:solidFill>
                  <a:schemeClr val="tx2">
                    <a:lumMod val="60000"/>
                    <a:lumOff val="40000"/>
                  </a:schemeClr>
                </a:solidFill>
              </a:defRPr>
            </a:lvl1pPr>
          </a:lstStyle>
          <a:p>
            <a:fld id="{273BAE12-D270-459D-897B-6833652BB167}" type="slidenum">
              <a:rPr lang="en-US" smtClean="0"/>
              <a:pPr/>
              <a:t>‹#›</a:t>
            </a:fld>
            <a:endParaRPr lang="en-US" dirty="0"/>
          </a:p>
        </p:txBody>
      </p:sp>
    </p:spTree>
    <p:extLst>
      <p:ext uri="{BB962C8B-B14F-4D97-AF65-F5344CB8AC3E}">
        <p14:creationId xmlns:p14="http://schemas.microsoft.com/office/powerpoint/2010/main" val="705637512"/>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74" r:id="rId6"/>
    <p:sldLayoutId id="2147483769" r:id="rId7"/>
    <p:sldLayoutId id="2147483770" r:id="rId8"/>
    <p:sldLayoutId id="2147483771" r:id="rId9"/>
    <p:sldLayoutId id="2147483773" r:id="rId10"/>
    <p:sldLayoutId id="2147483772" r:id="rId11"/>
  </p:sldLayoutIdLst>
  <p:hf sldNum="0" hdr="0" ftr="0" dt="0"/>
  <p:txStyles>
    <p:titleStyle>
      <a:lvl1pPr algn="l" defTabSz="914400" rtl="0" eaLnBrk="1" latinLnBrk="0" hangingPunct="1">
        <a:lnSpc>
          <a:spcPct val="110000"/>
        </a:lnSpc>
        <a:spcBef>
          <a:spcPct val="0"/>
        </a:spcBef>
        <a:buNone/>
        <a:defRPr sz="4400" kern="1200" spc="210">
          <a:solidFill>
            <a:schemeClr val="tx2">
              <a:lumMod val="60000"/>
              <a:lumOff val="40000"/>
            </a:schemeClr>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1800" kern="1200" spc="100">
          <a:solidFill>
            <a:schemeClr val="tx2">
              <a:lumMod val="60000"/>
              <a:lumOff val="4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1600" kern="1200" spc="100">
          <a:solidFill>
            <a:schemeClr val="tx2">
              <a:lumMod val="60000"/>
              <a:lumOff val="4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1400" kern="1200" spc="100">
          <a:solidFill>
            <a:schemeClr val="tx2">
              <a:lumMod val="60000"/>
              <a:lumOff val="4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200" kern="1200" spc="100">
          <a:solidFill>
            <a:schemeClr val="tx2">
              <a:lumMod val="60000"/>
              <a:lumOff val="4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200" kern="1200" spc="100">
          <a:solidFill>
            <a:schemeClr val="tx2">
              <a:lumMod val="60000"/>
              <a:lumOff val="4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16F6374-2300-41FF-BA7E-22FADCD95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0864D9E-0A0C-482E-86DE-9C4E729C3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38"/>
            <a:ext cx="12192000" cy="6857997"/>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29B7D0FE-6277-2143-8587-26612D26A576}"/>
              </a:ext>
            </a:extLst>
          </p:cNvPr>
          <p:cNvSpPr>
            <a:spLocks noGrp="1"/>
          </p:cNvSpPr>
          <p:nvPr>
            <p:ph type="ctrTitle"/>
          </p:nvPr>
        </p:nvSpPr>
        <p:spPr>
          <a:xfrm>
            <a:off x="847725" y="579694"/>
            <a:ext cx="5248275" cy="2930269"/>
          </a:xfrm>
        </p:spPr>
        <p:txBody>
          <a:bodyPr>
            <a:normAutofit/>
          </a:bodyPr>
          <a:lstStyle/>
          <a:p>
            <a:r>
              <a:rPr kumimoji="1" lang="zh-CN" altLang="en-US" dirty="0"/>
              <a:t>民法典讲解</a:t>
            </a:r>
          </a:p>
        </p:txBody>
      </p:sp>
      <p:sp>
        <p:nvSpPr>
          <p:cNvPr id="3" name="副标题 2">
            <a:extLst>
              <a:ext uri="{FF2B5EF4-FFF2-40B4-BE49-F238E27FC236}">
                <a16:creationId xmlns:a16="http://schemas.microsoft.com/office/drawing/2014/main" id="{4014A6E6-7A62-B04F-8027-C76E52844BF5}"/>
              </a:ext>
            </a:extLst>
          </p:cNvPr>
          <p:cNvSpPr>
            <a:spLocks noGrp="1"/>
          </p:cNvSpPr>
          <p:nvPr>
            <p:ph type="subTitle" idx="1"/>
          </p:nvPr>
        </p:nvSpPr>
        <p:spPr>
          <a:xfrm>
            <a:off x="847725" y="3602038"/>
            <a:ext cx="5248275" cy="1655762"/>
          </a:xfrm>
        </p:spPr>
        <p:txBody>
          <a:bodyPr>
            <a:normAutofit/>
          </a:bodyPr>
          <a:lstStyle/>
          <a:p>
            <a:r>
              <a:rPr kumimoji="1" lang="zh-CN" altLang="en-US" dirty="0"/>
              <a:t>江苏联盛律师事务所  许勇律师</a:t>
            </a:r>
            <a:endParaRPr kumimoji="1" lang="en-US" altLang="zh-CN" dirty="0"/>
          </a:p>
          <a:p>
            <a:r>
              <a:rPr kumimoji="1" lang="en-US" altLang="zh-CN" dirty="0"/>
              <a:t>2022.9.27</a:t>
            </a:r>
          </a:p>
          <a:p>
            <a:endParaRPr kumimoji="1" lang="zh-CN" altLang="en-US" dirty="0"/>
          </a:p>
        </p:txBody>
      </p:sp>
      <p:grpSp>
        <p:nvGrpSpPr>
          <p:cNvPr id="20" name="Group 19">
            <a:extLst>
              <a:ext uri="{FF2B5EF4-FFF2-40B4-BE49-F238E27FC236}">
                <a16:creationId xmlns:a16="http://schemas.microsoft.com/office/drawing/2014/main" id="{C08F93F9-57AD-4B9F-BE4C-21A4154BD4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3816" y="-6437"/>
            <a:ext cx="4133500" cy="6864437"/>
            <a:chOff x="7433816" y="-6437"/>
            <a:chExt cx="4133500" cy="6864437"/>
          </a:xfrm>
        </p:grpSpPr>
        <p:cxnSp>
          <p:nvCxnSpPr>
            <p:cNvPr id="21" name="Straight Connector 20">
              <a:extLst>
                <a:ext uri="{FF2B5EF4-FFF2-40B4-BE49-F238E27FC236}">
                  <a16:creationId xmlns:a16="http://schemas.microsoft.com/office/drawing/2014/main" id="{29F5E907-7127-4935-95AE-94C3D5EF40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434228" y="3389697"/>
              <a:ext cx="4133088"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58C3964-BF34-4211-835A-24B827B779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434228" y="581337"/>
              <a:ext cx="4133088"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C498194-83A5-4CCE-AA0B-12C3FE68EE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434228" y="6276734"/>
              <a:ext cx="4133088"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D01D54C-5EEF-4150-B5BA-95ED4660CB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433816" y="0"/>
              <a:ext cx="5783" cy="685800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896B64D-1E41-49E8-871B-78130E959A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60990" y="-6437"/>
              <a:ext cx="5783" cy="685800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pic>
        <p:nvPicPr>
          <p:cNvPr id="4" name="Picture 3" descr="塑料图形拼图">
            <a:extLst>
              <a:ext uri="{FF2B5EF4-FFF2-40B4-BE49-F238E27FC236}">
                <a16:creationId xmlns:a16="http://schemas.microsoft.com/office/drawing/2014/main" id="{D977EBC8-39AD-7391-D647-93EC80F4CD9E}"/>
              </a:ext>
            </a:extLst>
          </p:cNvPr>
          <p:cNvPicPr>
            <a:picLocks noChangeAspect="1"/>
          </p:cNvPicPr>
          <p:nvPr/>
        </p:nvPicPr>
        <p:blipFill rotWithShape="1">
          <a:blip r:embed="rId2"/>
          <a:srcRect l="32208" r="27691" b="-1"/>
          <a:stretch/>
        </p:blipFill>
        <p:spPr>
          <a:xfrm>
            <a:off x="7852249" y="579737"/>
            <a:ext cx="3294370" cy="5689101"/>
          </a:xfrm>
          <a:custGeom>
            <a:avLst/>
            <a:gdLst/>
            <a:ahLst/>
            <a:cxnLst/>
            <a:rect l="l" t="t" r="r" b="b"/>
            <a:pathLst>
              <a:path w="3400426" h="5841130">
                <a:moveTo>
                  <a:pt x="1700213" y="0"/>
                </a:moveTo>
                <a:cubicBezTo>
                  <a:pt x="2639215" y="0"/>
                  <a:pt x="3400426" y="761211"/>
                  <a:pt x="3400426" y="1700213"/>
                </a:cubicBezTo>
                <a:lnTo>
                  <a:pt x="3400426" y="2305050"/>
                </a:lnTo>
                <a:lnTo>
                  <a:pt x="3400426" y="4140917"/>
                </a:lnTo>
                <a:cubicBezTo>
                  <a:pt x="3400426" y="5079919"/>
                  <a:pt x="2639215" y="5841130"/>
                  <a:pt x="1700213" y="5841130"/>
                </a:cubicBezTo>
                <a:cubicBezTo>
                  <a:pt x="761211" y="5841130"/>
                  <a:pt x="0" y="5079919"/>
                  <a:pt x="0" y="4140917"/>
                </a:cubicBezTo>
                <a:lnTo>
                  <a:pt x="0" y="3536080"/>
                </a:lnTo>
                <a:lnTo>
                  <a:pt x="0" y="1700213"/>
                </a:lnTo>
                <a:cubicBezTo>
                  <a:pt x="0" y="761211"/>
                  <a:pt x="761211" y="0"/>
                  <a:pt x="1700213" y="0"/>
                </a:cubicBezTo>
                <a:close/>
              </a:path>
            </a:pathLst>
          </a:custGeom>
          <a:ln w="12700">
            <a:solidFill>
              <a:schemeClr val="accent4"/>
            </a:solidFill>
          </a:ln>
        </p:spPr>
      </p:pic>
    </p:spTree>
    <p:extLst>
      <p:ext uri="{BB962C8B-B14F-4D97-AF65-F5344CB8AC3E}">
        <p14:creationId xmlns:p14="http://schemas.microsoft.com/office/powerpoint/2010/main" val="1677793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5430E7-4179-2C4E-A69C-D2771E483F73}"/>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67682AAF-2F75-E04D-90E6-BE1DC4AE5101}"/>
              </a:ext>
            </a:extLst>
          </p:cNvPr>
          <p:cNvSpPr>
            <a:spLocks noGrp="1"/>
          </p:cNvSpPr>
          <p:nvPr>
            <p:ph idx="1"/>
          </p:nvPr>
        </p:nvSpPr>
        <p:spPr/>
        <p:txBody>
          <a:bodyPr/>
          <a:lstStyle/>
          <a:p>
            <a:r>
              <a:rPr kumimoji="1" lang="zh-CN" altLang="en-US" dirty="0"/>
              <a:t>诉讼时效。</a:t>
            </a:r>
            <a:endParaRPr kumimoji="1" lang="en-US" altLang="zh-CN" dirty="0"/>
          </a:p>
          <a:p>
            <a:r>
              <a:rPr lang="zh-CN" altLang="zh-CN" dirty="0"/>
              <a:t>向人民法院请求保护民事权利的诉讼时效期间为三年。法律另有规定的，依照其规定。</a:t>
            </a:r>
            <a:endParaRPr lang="en-US" altLang="zh-CN" dirty="0"/>
          </a:p>
          <a:p>
            <a:r>
              <a:rPr lang="zh-CN" altLang="zh-CN" dirty="0"/>
              <a:t>诉讼时效期间自权利人知道或者应当知道权利受到损害以及义务人之日起计算。法律另有规定的，依照其规定。 </a:t>
            </a:r>
            <a:endParaRPr lang="en-US" altLang="zh-CN" dirty="0"/>
          </a:p>
          <a:p>
            <a:r>
              <a:rPr lang="zh-CN" altLang="zh-CN" dirty="0"/>
              <a:t>人民法院不得主动适用诉讼时效的规定。 </a:t>
            </a:r>
            <a:endParaRPr kumimoji="1" lang="zh-CN" altLang="en-US" dirty="0"/>
          </a:p>
        </p:txBody>
      </p:sp>
    </p:spTree>
    <p:extLst>
      <p:ext uri="{BB962C8B-B14F-4D97-AF65-F5344CB8AC3E}">
        <p14:creationId xmlns:p14="http://schemas.microsoft.com/office/powerpoint/2010/main" val="1225355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D6CF30-640B-B94D-B3F6-CC560BD9B716}"/>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7378D856-0089-5942-BA32-C9BBDD6DEE9C}"/>
              </a:ext>
            </a:extLst>
          </p:cNvPr>
          <p:cNvSpPr>
            <a:spLocks noGrp="1"/>
          </p:cNvSpPr>
          <p:nvPr>
            <p:ph idx="1"/>
          </p:nvPr>
        </p:nvSpPr>
        <p:spPr/>
        <p:txBody>
          <a:bodyPr/>
          <a:lstStyle/>
          <a:p>
            <a:r>
              <a:rPr kumimoji="1" lang="en-US" altLang="zh-CN" dirty="0"/>
              <a:t>2</a:t>
            </a:r>
            <a:r>
              <a:rPr kumimoji="1" lang="zh-CN" altLang="en-US" dirty="0"/>
              <a:t>、</a:t>
            </a:r>
            <a:r>
              <a:rPr kumimoji="1" lang="zh-CN" altLang="en-US" sz="2000" dirty="0"/>
              <a:t>物权篇</a:t>
            </a:r>
            <a:endParaRPr kumimoji="1" lang="en-US" altLang="zh-CN" sz="2000" dirty="0"/>
          </a:p>
          <a:p>
            <a:r>
              <a:rPr kumimoji="1" lang="zh-CN" altLang="en-US" dirty="0"/>
              <a:t>所有权。</a:t>
            </a:r>
            <a:r>
              <a:rPr lang="zh-CN" altLang="zh-CN" dirty="0"/>
              <a:t>所有权人对自己的不动产或者动产，依法享有占有、使用、收益和处分的权利。</a:t>
            </a:r>
            <a:r>
              <a:rPr lang="zh-CN" altLang="en-US" dirty="0"/>
              <a:t>（</a:t>
            </a:r>
            <a:r>
              <a:rPr lang="en-US" altLang="zh-CN" dirty="0"/>
              <a:t>《</a:t>
            </a:r>
            <a:r>
              <a:rPr lang="zh-CN" altLang="en-US" dirty="0"/>
              <a:t>民法典</a:t>
            </a:r>
            <a:r>
              <a:rPr lang="en-US" altLang="zh-CN" dirty="0"/>
              <a:t>》</a:t>
            </a:r>
            <a:r>
              <a:rPr lang="zh-CN" altLang="en-US" dirty="0"/>
              <a:t>第</a:t>
            </a:r>
            <a:r>
              <a:rPr lang="en-US" altLang="zh-CN" dirty="0"/>
              <a:t>240</a:t>
            </a:r>
            <a:r>
              <a:rPr lang="zh-CN" altLang="en-US" dirty="0"/>
              <a:t>条）</a:t>
            </a:r>
            <a:endParaRPr kumimoji="1" lang="en-US" altLang="zh-CN" dirty="0"/>
          </a:p>
          <a:p>
            <a:r>
              <a:rPr kumimoji="1" lang="zh-CN" altLang="en-US" dirty="0"/>
              <a:t>用益物权。</a:t>
            </a:r>
            <a:r>
              <a:rPr lang="zh-CN" altLang="zh-CN" dirty="0"/>
              <a:t>用益物权人对他人所有的不动产或者动产，依法享有占有、使用和收益的权利。</a:t>
            </a:r>
            <a:r>
              <a:rPr lang="zh-CN" altLang="en-US" dirty="0"/>
              <a:t>（</a:t>
            </a:r>
            <a:r>
              <a:rPr lang="en-US" altLang="zh-CN" dirty="0"/>
              <a:t>《</a:t>
            </a:r>
            <a:r>
              <a:rPr lang="zh-CN" altLang="en-US" dirty="0"/>
              <a:t>民法典</a:t>
            </a:r>
            <a:r>
              <a:rPr lang="en-US" altLang="zh-CN" dirty="0"/>
              <a:t>》</a:t>
            </a:r>
            <a:r>
              <a:rPr lang="zh-CN" altLang="en-US" dirty="0"/>
              <a:t>第</a:t>
            </a:r>
            <a:r>
              <a:rPr lang="en-US" altLang="zh-CN" dirty="0"/>
              <a:t>323</a:t>
            </a:r>
            <a:r>
              <a:rPr lang="zh-CN" altLang="en-US" dirty="0"/>
              <a:t>条）</a:t>
            </a:r>
            <a:endParaRPr kumimoji="1" lang="en-US" altLang="zh-CN" dirty="0"/>
          </a:p>
          <a:p>
            <a:r>
              <a:rPr kumimoji="1" lang="zh-CN" altLang="en-US" dirty="0"/>
              <a:t>担保物权。</a:t>
            </a:r>
            <a:r>
              <a:rPr lang="zh-CN" altLang="zh-CN" dirty="0"/>
              <a:t>担保物权人在债务人不履行到期债务或者发生当事人约定的实现担保物权的情形，依法享有就担保财产优先受偿的权利，但是法律另有规定的除外。</a:t>
            </a:r>
            <a:r>
              <a:rPr lang="zh-CN" altLang="en-US" dirty="0"/>
              <a:t>（</a:t>
            </a:r>
            <a:r>
              <a:rPr lang="en-US" altLang="zh-CN" dirty="0"/>
              <a:t>《</a:t>
            </a:r>
            <a:r>
              <a:rPr lang="zh-CN" altLang="en-US" dirty="0"/>
              <a:t>民法典</a:t>
            </a:r>
            <a:r>
              <a:rPr lang="en-US" altLang="zh-CN" dirty="0"/>
              <a:t>》</a:t>
            </a:r>
            <a:r>
              <a:rPr lang="zh-CN" altLang="en-US" dirty="0"/>
              <a:t>第</a:t>
            </a:r>
            <a:r>
              <a:rPr lang="en-US" altLang="zh-CN" dirty="0"/>
              <a:t>386</a:t>
            </a:r>
            <a:r>
              <a:rPr lang="zh-CN" altLang="en-US" dirty="0"/>
              <a:t>条）</a:t>
            </a:r>
            <a:endParaRPr kumimoji="1" lang="en-US" altLang="zh-CN" dirty="0"/>
          </a:p>
          <a:p>
            <a:r>
              <a:rPr kumimoji="1" lang="zh-CN" altLang="en-US" dirty="0"/>
              <a:t>占有。</a:t>
            </a:r>
            <a:r>
              <a:rPr lang="zh-CN" altLang="zh-CN" dirty="0"/>
              <a:t>基于合同关系等产生的占有，有关不动产或者动产的使用、收益、违约责任等，按照合同约定；合同没有约定或者约定不明确的，依照有关法律规定。</a:t>
            </a:r>
            <a:r>
              <a:rPr lang="zh-CN" altLang="en-US" dirty="0"/>
              <a:t>（</a:t>
            </a:r>
            <a:r>
              <a:rPr lang="en-US" altLang="zh-CN" dirty="0"/>
              <a:t>《</a:t>
            </a:r>
            <a:r>
              <a:rPr lang="zh-CN" altLang="en-US" dirty="0"/>
              <a:t>民法典</a:t>
            </a:r>
            <a:r>
              <a:rPr lang="en-US" altLang="zh-CN" dirty="0"/>
              <a:t>》</a:t>
            </a:r>
            <a:r>
              <a:rPr lang="zh-CN" altLang="en-US" dirty="0"/>
              <a:t>第</a:t>
            </a:r>
            <a:r>
              <a:rPr lang="en-US" altLang="zh-CN" dirty="0"/>
              <a:t>458</a:t>
            </a:r>
            <a:r>
              <a:rPr lang="zh-CN" altLang="en-US" dirty="0"/>
              <a:t>条）</a:t>
            </a:r>
            <a:endParaRPr kumimoji="1" lang="en-US" altLang="zh-CN" dirty="0"/>
          </a:p>
          <a:p>
            <a:endParaRPr lang="zh-CN" altLang="zh-CN" dirty="0"/>
          </a:p>
          <a:p>
            <a:endParaRPr kumimoji="1" lang="en-US" altLang="zh-CN" dirty="0"/>
          </a:p>
          <a:p>
            <a:endParaRPr kumimoji="1" lang="zh-CN" altLang="en-US" dirty="0"/>
          </a:p>
        </p:txBody>
      </p:sp>
    </p:spTree>
    <p:extLst>
      <p:ext uri="{BB962C8B-B14F-4D97-AF65-F5344CB8AC3E}">
        <p14:creationId xmlns:p14="http://schemas.microsoft.com/office/powerpoint/2010/main" val="408519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8E9B63-6919-6645-9CC2-B161B4A343B9}"/>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1D76D287-D260-1040-B85F-568D8D60D04A}"/>
              </a:ext>
            </a:extLst>
          </p:cNvPr>
          <p:cNvSpPr>
            <a:spLocks noGrp="1"/>
          </p:cNvSpPr>
          <p:nvPr>
            <p:ph idx="1"/>
          </p:nvPr>
        </p:nvSpPr>
        <p:spPr/>
        <p:txBody>
          <a:bodyPr/>
          <a:lstStyle/>
          <a:p>
            <a:r>
              <a:rPr kumimoji="1" lang="en-US" altLang="zh-CN" dirty="0"/>
              <a:t>3</a:t>
            </a:r>
            <a:r>
              <a:rPr kumimoji="1" lang="zh-CN" altLang="en-US" dirty="0"/>
              <a:t>、</a:t>
            </a:r>
            <a:r>
              <a:rPr kumimoji="1" lang="zh-CN" altLang="en-US" sz="2000" dirty="0"/>
              <a:t>合同篇</a:t>
            </a:r>
            <a:endParaRPr kumimoji="1" lang="en-US" altLang="zh-CN" sz="2000" dirty="0"/>
          </a:p>
          <a:p>
            <a:r>
              <a:rPr kumimoji="1" lang="zh-CN" altLang="en-US" dirty="0"/>
              <a:t>一般规定。</a:t>
            </a:r>
            <a:r>
              <a:rPr lang="zh-CN" altLang="zh-CN" dirty="0"/>
              <a:t>合同是民事主体之间设立、变更、终止民事法律关系的协议。依法成立的合同，受法律保护。婚姻、收养、监护等有关身份关系的协议，适用有关该身份关系的法律规定；没有规定的，可以根据其性质参照适用本编规定。</a:t>
            </a:r>
            <a:endParaRPr kumimoji="1" lang="en-US" altLang="zh-CN" dirty="0"/>
          </a:p>
          <a:p>
            <a:r>
              <a:rPr kumimoji="1" lang="zh-CN" altLang="en-US" dirty="0"/>
              <a:t>典型合同。（</a:t>
            </a:r>
            <a:r>
              <a:rPr kumimoji="1" lang="en-US" altLang="zh-CN" dirty="0"/>
              <a:t>1</a:t>
            </a:r>
            <a:r>
              <a:rPr kumimoji="1" lang="zh-CN" altLang="en-US" dirty="0"/>
              <a:t>）买卖合同。（</a:t>
            </a:r>
            <a:r>
              <a:rPr kumimoji="1" lang="en-US" altLang="zh-CN" dirty="0"/>
              <a:t>2</a:t>
            </a:r>
            <a:r>
              <a:rPr kumimoji="1" lang="zh-CN" altLang="en-US" dirty="0"/>
              <a:t>）供用水、电、气、热力合同。（</a:t>
            </a:r>
            <a:r>
              <a:rPr kumimoji="1" lang="en-US" altLang="zh-CN" dirty="0"/>
              <a:t>3</a:t>
            </a:r>
            <a:r>
              <a:rPr kumimoji="1" lang="zh-CN" altLang="en-US" dirty="0"/>
              <a:t>）赠予合同。（</a:t>
            </a:r>
            <a:r>
              <a:rPr kumimoji="1" lang="en-US" altLang="zh-CN" dirty="0"/>
              <a:t>4</a:t>
            </a:r>
            <a:r>
              <a:rPr kumimoji="1" lang="zh-CN" altLang="en-US" dirty="0"/>
              <a:t>）借款合同。（</a:t>
            </a:r>
            <a:r>
              <a:rPr kumimoji="1" lang="en-US" altLang="zh-CN" dirty="0"/>
              <a:t>5</a:t>
            </a:r>
            <a:r>
              <a:rPr kumimoji="1" lang="zh-CN" altLang="en-US" dirty="0"/>
              <a:t>）保证合同。（</a:t>
            </a:r>
            <a:r>
              <a:rPr kumimoji="1" lang="en-US" altLang="zh-CN" dirty="0"/>
              <a:t>6</a:t>
            </a:r>
            <a:r>
              <a:rPr kumimoji="1" lang="zh-CN" altLang="en-US" dirty="0"/>
              <a:t>）租赁合同。（</a:t>
            </a:r>
            <a:r>
              <a:rPr kumimoji="1" lang="en-US" altLang="zh-CN" dirty="0"/>
              <a:t>7</a:t>
            </a:r>
            <a:r>
              <a:rPr kumimoji="1" lang="zh-CN" altLang="en-US" dirty="0"/>
              <a:t>）融资租赁合同。（</a:t>
            </a:r>
            <a:r>
              <a:rPr kumimoji="1" lang="en-US" altLang="zh-CN" dirty="0"/>
              <a:t>8</a:t>
            </a:r>
            <a:r>
              <a:rPr kumimoji="1" lang="zh-CN" altLang="en-US" dirty="0"/>
              <a:t>）保理合同。（</a:t>
            </a:r>
            <a:r>
              <a:rPr kumimoji="1" lang="en-US" altLang="zh-CN" dirty="0"/>
              <a:t>9</a:t>
            </a:r>
            <a:r>
              <a:rPr kumimoji="1" lang="zh-CN" altLang="en-US" dirty="0"/>
              <a:t>）承揽合同。（</a:t>
            </a:r>
            <a:r>
              <a:rPr kumimoji="1" lang="en-US" altLang="zh-CN" dirty="0"/>
              <a:t>10</a:t>
            </a:r>
            <a:r>
              <a:rPr kumimoji="1" lang="zh-CN" altLang="en-US" dirty="0"/>
              <a:t>）建设工程合同。（</a:t>
            </a:r>
            <a:r>
              <a:rPr kumimoji="1" lang="en-US" altLang="zh-CN" dirty="0"/>
              <a:t>11</a:t>
            </a:r>
            <a:r>
              <a:rPr kumimoji="1" lang="zh-CN" altLang="en-US" dirty="0"/>
              <a:t>）运输合同。（</a:t>
            </a:r>
            <a:r>
              <a:rPr kumimoji="1" lang="en-US" altLang="zh-CN" dirty="0"/>
              <a:t>12</a:t>
            </a:r>
            <a:r>
              <a:rPr kumimoji="1" lang="zh-CN" altLang="en-US" dirty="0"/>
              <a:t>）技术合同。（</a:t>
            </a:r>
            <a:r>
              <a:rPr kumimoji="1" lang="en-US" altLang="zh-CN" dirty="0"/>
              <a:t>13</a:t>
            </a:r>
            <a:r>
              <a:rPr kumimoji="1" lang="zh-CN" altLang="en-US" dirty="0"/>
              <a:t>）保管合同。（</a:t>
            </a:r>
            <a:r>
              <a:rPr kumimoji="1" lang="en-US" altLang="zh-CN" dirty="0"/>
              <a:t>14</a:t>
            </a:r>
            <a:r>
              <a:rPr kumimoji="1" lang="zh-CN" altLang="en-US" dirty="0"/>
              <a:t>）仓储合同。（</a:t>
            </a:r>
            <a:r>
              <a:rPr kumimoji="1" lang="en-US" altLang="zh-CN" dirty="0"/>
              <a:t>15</a:t>
            </a:r>
            <a:r>
              <a:rPr kumimoji="1" lang="zh-CN" altLang="en-US" dirty="0"/>
              <a:t>）委托合同。（</a:t>
            </a:r>
            <a:r>
              <a:rPr kumimoji="1" lang="en-US" altLang="zh-CN" dirty="0"/>
              <a:t>16</a:t>
            </a:r>
            <a:r>
              <a:rPr kumimoji="1" lang="zh-CN" altLang="en-US" dirty="0"/>
              <a:t>）物业服务合同。（</a:t>
            </a:r>
            <a:r>
              <a:rPr kumimoji="1" lang="en-US" altLang="zh-CN" dirty="0"/>
              <a:t>17</a:t>
            </a:r>
            <a:r>
              <a:rPr kumimoji="1" lang="zh-CN" altLang="en-US" dirty="0"/>
              <a:t>）行纪合同。（</a:t>
            </a:r>
            <a:r>
              <a:rPr kumimoji="1" lang="en-US" altLang="zh-CN" dirty="0"/>
              <a:t>18</a:t>
            </a:r>
            <a:r>
              <a:rPr kumimoji="1" lang="zh-CN" altLang="en-US" dirty="0"/>
              <a:t>）中介合同。（</a:t>
            </a:r>
            <a:r>
              <a:rPr kumimoji="1" lang="en-US" altLang="zh-CN" dirty="0"/>
              <a:t>19</a:t>
            </a:r>
            <a:r>
              <a:rPr kumimoji="1" lang="zh-CN" altLang="en-US" dirty="0"/>
              <a:t>）合伙合同。</a:t>
            </a:r>
            <a:endParaRPr kumimoji="1" lang="en-US" altLang="zh-CN" dirty="0"/>
          </a:p>
          <a:p>
            <a:r>
              <a:rPr kumimoji="1" lang="zh-CN" altLang="en-US" dirty="0"/>
              <a:t>准合同。无因管理。不当得利。</a:t>
            </a:r>
            <a:endParaRPr kumimoji="1" lang="en-US" altLang="zh-CN" dirty="0"/>
          </a:p>
          <a:p>
            <a:endParaRPr kumimoji="1" lang="zh-CN" altLang="en-US" dirty="0"/>
          </a:p>
        </p:txBody>
      </p:sp>
    </p:spTree>
    <p:extLst>
      <p:ext uri="{BB962C8B-B14F-4D97-AF65-F5344CB8AC3E}">
        <p14:creationId xmlns:p14="http://schemas.microsoft.com/office/powerpoint/2010/main" val="414265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89E055-4FBD-C347-83BA-DDDFAB00D517}"/>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8BFC9966-27AE-C84C-8C68-57C35DFCA0E2}"/>
              </a:ext>
            </a:extLst>
          </p:cNvPr>
          <p:cNvSpPr>
            <a:spLocks noGrp="1"/>
          </p:cNvSpPr>
          <p:nvPr>
            <p:ph idx="1"/>
          </p:nvPr>
        </p:nvSpPr>
        <p:spPr/>
        <p:txBody>
          <a:bodyPr/>
          <a:lstStyle/>
          <a:p>
            <a:r>
              <a:rPr kumimoji="1" lang="en-US" altLang="zh-CN" dirty="0"/>
              <a:t>4</a:t>
            </a:r>
            <a:r>
              <a:rPr kumimoji="1" lang="zh-CN" altLang="en-US" dirty="0"/>
              <a:t>、</a:t>
            </a:r>
            <a:r>
              <a:rPr kumimoji="1" lang="zh-CN" altLang="en-US" sz="2000" dirty="0"/>
              <a:t>人格权</a:t>
            </a:r>
            <a:endParaRPr kumimoji="1" lang="en-US" altLang="zh-CN" sz="2000" dirty="0"/>
          </a:p>
          <a:p>
            <a:r>
              <a:rPr kumimoji="1" lang="zh-CN" altLang="en-US" dirty="0"/>
              <a:t>生命权</a:t>
            </a:r>
            <a:endParaRPr kumimoji="1" lang="en-US" altLang="zh-CN" dirty="0"/>
          </a:p>
          <a:p>
            <a:r>
              <a:rPr kumimoji="1" lang="zh-CN" altLang="en-US" dirty="0"/>
              <a:t>身体权</a:t>
            </a:r>
            <a:endParaRPr kumimoji="1" lang="en-US" altLang="zh-CN" dirty="0"/>
          </a:p>
          <a:p>
            <a:r>
              <a:rPr kumimoji="1" lang="zh-CN" altLang="en-US" dirty="0"/>
              <a:t>健康权</a:t>
            </a:r>
            <a:endParaRPr kumimoji="1" lang="en-US" altLang="zh-CN" dirty="0"/>
          </a:p>
          <a:p>
            <a:r>
              <a:rPr kumimoji="1" lang="zh-CN" altLang="en-US" dirty="0"/>
              <a:t>姓名权</a:t>
            </a:r>
            <a:endParaRPr kumimoji="1" lang="en-US" altLang="zh-CN" dirty="0"/>
          </a:p>
          <a:p>
            <a:r>
              <a:rPr kumimoji="1" lang="zh-CN" altLang="en-US" dirty="0"/>
              <a:t>肖像权</a:t>
            </a:r>
            <a:endParaRPr kumimoji="1" lang="en-US" altLang="zh-CN" dirty="0"/>
          </a:p>
          <a:p>
            <a:r>
              <a:rPr kumimoji="1" lang="zh-CN" altLang="en-US" dirty="0"/>
              <a:t>荣誉权</a:t>
            </a:r>
            <a:endParaRPr kumimoji="1" lang="en-US" altLang="zh-CN" dirty="0"/>
          </a:p>
          <a:p>
            <a:r>
              <a:rPr kumimoji="1" lang="zh-CN" altLang="en-US" dirty="0"/>
              <a:t>隐私权</a:t>
            </a:r>
            <a:endParaRPr kumimoji="1" lang="en-US" altLang="zh-CN" dirty="0"/>
          </a:p>
          <a:p>
            <a:endParaRPr kumimoji="1" lang="zh-CN" altLang="en-US" dirty="0"/>
          </a:p>
        </p:txBody>
      </p:sp>
    </p:spTree>
    <p:extLst>
      <p:ext uri="{BB962C8B-B14F-4D97-AF65-F5344CB8AC3E}">
        <p14:creationId xmlns:p14="http://schemas.microsoft.com/office/powerpoint/2010/main" val="3728764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85AF96-5853-B748-BB02-83E9C4D3C780}"/>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4B9E8C81-404B-9D48-8653-B8BD84A24130}"/>
              </a:ext>
            </a:extLst>
          </p:cNvPr>
          <p:cNvSpPr>
            <a:spLocks noGrp="1"/>
          </p:cNvSpPr>
          <p:nvPr>
            <p:ph idx="1"/>
          </p:nvPr>
        </p:nvSpPr>
        <p:spPr/>
        <p:txBody>
          <a:bodyPr/>
          <a:lstStyle/>
          <a:p>
            <a:r>
              <a:rPr kumimoji="1" lang="en-US" altLang="zh-CN" dirty="0"/>
              <a:t>5</a:t>
            </a:r>
            <a:r>
              <a:rPr kumimoji="1" lang="zh-CN" altLang="en-US" dirty="0"/>
              <a:t>、</a:t>
            </a:r>
            <a:r>
              <a:rPr kumimoji="1" lang="zh-CN" altLang="en-US" sz="2000" dirty="0"/>
              <a:t>婚姻家庭</a:t>
            </a:r>
            <a:endParaRPr kumimoji="1" lang="en-US" altLang="zh-CN" sz="2000" dirty="0"/>
          </a:p>
          <a:p>
            <a:r>
              <a:rPr kumimoji="1" lang="zh-CN" altLang="en-US" dirty="0"/>
              <a:t>结婚、离婚、收养、继承。主要是</a:t>
            </a:r>
            <a:r>
              <a:rPr kumimoji="1" lang="en-US" altLang="zh-CN" dirty="0"/>
              <a:t>《</a:t>
            </a:r>
            <a:r>
              <a:rPr kumimoji="1" lang="zh-CN" altLang="en-US" dirty="0"/>
              <a:t>婚姻法</a:t>
            </a:r>
            <a:r>
              <a:rPr kumimoji="1" lang="en-US" altLang="zh-CN" dirty="0"/>
              <a:t>》</a:t>
            </a:r>
            <a:r>
              <a:rPr kumimoji="1" lang="zh-CN" altLang="en-US" dirty="0"/>
              <a:t>、</a:t>
            </a:r>
            <a:r>
              <a:rPr kumimoji="1" lang="en-US" altLang="zh-CN" dirty="0"/>
              <a:t>《</a:t>
            </a:r>
            <a:r>
              <a:rPr kumimoji="1" lang="zh-CN" altLang="en-US" dirty="0"/>
              <a:t>收养法</a:t>
            </a:r>
            <a:r>
              <a:rPr kumimoji="1" lang="en-US" altLang="zh-CN" dirty="0"/>
              <a:t>》</a:t>
            </a:r>
            <a:r>
              <a:rPr kumimoji="1" lang="zh-CN" altLang="en-US" dirty="0"/>
              <a:t>、</a:t>
            </a:r>
            <a:r>
              <a:rPr kumimoji="1" lang="en-US" altLang="zh-CN" dirty="0"/>
              <a:t>《</a:t>
            </a:r>
            <a:r>
              <a:rPr kumimoji="1" lang="zh-CN" altLang="en-US" dirty="0"/>
              <a:t>继承法</a:t>
            </a:r>
            <a:r>
              <a:rPr kumimoji="1" lang="en-US" altLang="zh-CN" dirty="0"/>
              <a:t>》</a:t>
            </a:r>
            <a:r>
              <a:rPr kumimoji="1" lang="zh-CN" altLang="en-US" dirty="0"/>
              <a:t>中的内容。</a:t>
            </a:r>
            <a:endParaRPr kumimoji="1" lang="en-US" altLang="zh-CN" dirty="0"/>
          </a:p>
          <a:p>
            <a:r>
              <a:rPr lang="zh-CN" altLang="zh-CN" dirty="0"/>
              <a:t>经人民法院判决不准离婚后，双方又分居满一年，一方再次提起离婚诉讼的，应当准予离婚。</a:t>
            </a:r>
          </a:p>
          <a:p>
            <a:r>
              <a:rPr kumimoji="1" lang="zh-CN" altLang="en-US" dirty="0"/>
              <a:t>三十天的冷静期（</a:t>
            </a:r>
            <a:r>
              <a:rPr kumimoji="1" lang="en-US" altLang="zh-CN" dirty="0"/>
              <a:t>《</a:t>
            </a:r>
            <a:r>
              <a:rPr kumimoji="1" lang="zh-CN" altLang="en-US" dirty="0"/>
              <a:t>民法典</a:t>
            </a:r>
            <a:r>
              <a:rPr kumimoji="1" lang="en-US" altLang="zh-CN" dirty="0"/>
              <a:t>》</a:t>
            </a:r>
            <a:r>
              <a:rPr kumimoji="1" lang="zh-CN" altLang="en-US" dirty="0"/>
              <a:t>第</a:t>
            </a:r>
            <a:r>
              <a:rPr kumimoji="1" lang="en-US" altLang="zh-CN" dirty="0"/>
              <a:t>1077</a:t>
            </a:r>
            <a:r>
              <a:rPr kumimoji="1" lang="zh-CN" altLang="en-US" dirty="0"/>
              <a:t>条）</a:t>
            </a:r>
            <a:endParaRPr kumimoji="1" lang="en-US" altLang="zh-CN" dirty="0"/>
          </a:p>
          <a:p>
            <a:endParaRPr kumimoji="1" lang="zh-CN" altLang="en-US" dirty="0"/>
          </a:p>
        </p:txBody>
      </p:sp>
    </p:spTree>
    <p:extLst>
      <p:ext uri="{BB962C8B-B14F-4D97-AF65-F5344CB8AC3E}">
        <p14:creationId xmlns:p14="http://schemas.microsoft.com/office/powerpoint/2010/main" val="1336151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82F0E6-5D62-0448-AE06-D0FC22D7E425}"/>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746CF2C0-DAFF-0F40-A733-189D74C80CB2}"/>
              </a:ext>
            </a:extLst>
          </p:cNvPr>
          <p:cNvSpPr>
            <a:spLocks noGrp="1"/>
          </p:cNvSpPr>
          <p:nvPr>
            <p:ph idx="1"/>
          </p:nvPr>
        </p:nvSpPr>
        <p:spPr/>
        <p:txBody>
          <a:bodyPr/>
          <a:lstStyle/>
          <a:p>
            <a:r>
              <a:rPr kumimoji="1" lang="en-US" altLang="zh-CN" sz="2000" dirty="0"/>
              <a:t>6</a:t>
            </a:r>
            <a:r>
              <a:rPr kumimoji="1" lang="zh-CN" altLang="en-US" sz="2000" dirty="0"/>
              <a:t>、侵权责任</a:t>
            </a:r>
            <a:endParaRPr kumimoji="1" lang="en-US" altLang="zh-CN" sz="2000" dirty="0"/>
          </a:p>
          <a:p>
            <a:r>
              <a:rPr kumimoji="1" lang="zh-CN" altLang="en-US" dirty="0"/>
              <a:t>产品责任</a:t>
            </a:r>
            <a:endParaRPr kumimoji="1" lang="en-US" altLang="zh-CN" dirty="0"/>
          </a:p>
          <a:p>
            <a:r>
              <a:rPr kumimoji="1" lang="zh-CN" altLang="en-US" dirty="0"/>
              <a:t>交通事故</a:t>
            </a:r>
            <a:endParaRPr kumimoji="1" lang="en-US" altLang="zh-CN" dirty="0"/>
          </a:p>
          <a:p>
            <a:r>
              <a:rPr kumimoji="1" lang="zh-CN" altLang="en-US" dirty="0"/>
              <a:t>医疗损害</a:t>
            </a:r>
            <a:endParaRPr kumimoji="1" lang="en-US" altLang="zh-CN" dirty="0"/>
          </a:p>
          <a:p>
            <a:r>
              <a:rPr kumimoji="1" lang="zh-CN" altLang="en-US" dirty="0"/>
              <a:t>环境污染和生态</a:t>
            </a:r>
            <a:endParaRPr kumimoji="1" lang="en-US" altLang="zh-CN" dirty="0"/>
          </a:p>
          <a:p>
            <a:r>
              <a:rPr kumimoji="1" lang="zh-CN" altLang="en-US" dirty="0"/>
              <a:t>高度危险责任</a:t>
            </a:r>
            <a:endParaRPr kumimoji="1" lang="en-US" altLang="zh-CN" dirty="0"/>
          </a:p>
          <a:p>
            <a:r>
              <a:rPr kumimoji="1" lang="zh-CN" altLang="en-US" dirty="0"/>
              <a:t>饲养动物责任</a:t>
            </a:r>
            <a:endParaRPr kumimoji="1" lang="en-US" altLang="zh-CN" dirty="0"/>
          </a:p>
          <a:p>
            <a:r>
              <a:rPr kumimoji="1" lang="zh-CN" altLang="en-US" dirty="0"/>
              <a:t>建筑特和物件损害责任。</a:t>
            </a:r>
            <a:r>
              <a:rPr lang="zh-CN" altLang="zh-CN" dirty="0"/>
              <a:t>建筑物、构筑物或者其他设施倒塌、塌陷造成他人损害</a:t>
            </a:r>
            <a:r>
              <a:rPr lang="zh-CN" altLang="en-US" dirty="0"/>
              <a:t>。</a:t>
            </a:r>
            <a:endParaRPr kumimoji="1" lang="en-US" altLang="zh-CN" dirty="0"/>
          </a:p>
          <a:p>
            <a:endParaRPr kumimoji="1" lang="zh-CN" altLang="en-US" dirty="0"/>
          </a:p>
        </p:txBody>
      </p:sp>
    </p:spTree>
    <p:extLst>
      <p:ext uri="{BB962C8B-B14F-4D97-AF65-F5344CB8AC3E}">
        <p14:creationId xmlns:p14="http://schemas.microsoft.com/office/powerpoint/2010/main" val="1586595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9514B2-AE1E-FC40-B3FF-F2BE8BEF337C}"/>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400A830A-0990-E543-A866-C37E3BD4018D}"/>
              </a:ext>
            </a:extLst>
          </p:cNvPr>
          <p:cNvSpPr>
            <a:spLocks noGrp="1"/>
          </p:cNvSpPr>
          <p:nvPr>
            <p:ph idx="1"/>
          </p:nvPr>
        </p:nvSpPr>
        <p:spPr/>
        <p:txBody>
          <a:bodyPr/>
          <a:lstStyle/>
          <a:p>
            <a:r>
              <a:rPr kumimoji="1" lang="en-US" altLang="zh-CN" dirty="0"/>
              <a:t>7</a:t>
            </a:r>
            <a:r>
              <a:rPr kumimoji="1" lang="zh-CN" altLang="en-US" dirty="0"/>
              <a:t>、附则。</a:t>
            </a:r>
            <a:endParaRPr kumimoji="1" lang="en-US" altLang="zh-CN" dirty="0"/>
          </a:p>
          <a:p>
            <a:r>
              <a:rPr kumimoji="1" lang="zh-CN" altLang="en-US" dirty="0"/>
              <a:t>包括本数和不包括本数的规定</a:t>
            </a:r>
            <a:endParaRPr kumimoji="1" lang="en-US" altLang="zh-CN" dirty="0"/>
          </a:p>
          <a:p>
            <a:r>
              <a:rPr kumimoji="1" lang="zh-CN" altLang="en-US" dirty="0"/>
              <a:t>废止的法律</a:t>
            </a:r>
          </a:p>
          <a:p>
            <a:endParaRPr kumimoji="1" lang="zh-CN" altLang="en-US" dirty="0"/>
          </a:p>
        </p:txBody>
      </p:sp>
    </p:spTree>
    <p:extLst>
      <p:ext uri="{BB962C8B-B14F-4D97-AF65-F5344CB8AC3E}">
        <p14:creationId xmlns:p14="http://schemas.microsoft.com/office/powerpoint/2010/main" val="3427036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1C675F-09E0-DD48-B882-ACA05A4BAD21}"/>
              </a:ext>
            </a:extLst>
          </p:cNvPr>
          <p:cNvSpPr>
            <a:spLocks noGrp="1"/>
          </p:cNvSpPr>
          <p:nvPr>
            <p:ph type="title"/>
          </p:nvPr>
        </p:nvSpPr>
        <p:spPr/>
        <p:txBody>
          <a:bodyPr/>
          <a:lstStyle/>
          <a:p>
            <a:r>
              <a:rPr kumimoji="1" lang="zh-CN" altLang="en-US" sz="3600" dirty="0"/>
              <a:t>民法典与劳动法</a:t>
            </a:r>
          </a:p>
        </p:txBody>
      </p:sp>
      <p:sp>
        <p:nvSpPr>
          <p:cNvPr id="3" name="内容占位符 2">
            <a:extLst>
              <a:ext uri="{FF2B5EF4-FFF2-40B4-BE49-F238E27FC236}">
                <a16:creationId xmlns:a16="http://schemas.microsoft.com/office/drawing/2014/main" id="{C3A433CE-F0ED-D74C-B33F-1459CEADE974}"/>
              </a:ext>
            </a:extLst>
          </p:cNvPr>
          <p:cNvSpPr>
            <a:spLocks noGrp="1"/>
          </p:cNvSpPr>
          <p:nvPr>
            <p:ph idx="1"/>
          </p:nvPr>
        </p:nvSpPr>
        <p:spPr/>
        <p:txBody>
          <a:bodyPr/>
          <a:lstStyle/>
          <a:p>
            <a:pPr fontAlgn="auto">
              <a:spcAft>
                <a:spcPts val="0"/>
              </a:spcAft>
              <a:defRPr/>
            </a:pPr>
            <a:r>
              <a:rPr kumimoji="1" lang="zh-CN" altLang="en-US" dirty="0"/>
              <a:t>劳动关系属于民事关系（</a:t>
            </a:r>
            <a:r>
              <a:rPr lang="zh-CN" altLang="zh-CN" dirty="0"/>
              <a:t>其他法律对民事关系有特别规定的，依照其规定。 </a:t>
            </a:r>
            <a:r>
              <a:rPr lang="zh-CN" altLang="en-US" dirty="0"/>
              <a:t>）</a:t>
            </a:r>
            <a:endParaRPr kumimoji="1" lang="en-US" altLang="zh-CN" dirty="0"/>
          </a:p>
          <a:p>
            <a:pPr fontAlgn="auto">
              <a:spcAft>
                <a:spcPts val="0"/>
              </a:spcAft>
              <a:defRPr/>
            </a:pPr>
            <a:r>
              <a:rPr kumimoji="1" lang="zh-CN" altLang="en-US" dirty="0"/>
              <a:t>民法典的基本规定适用于劳动关系</a:t>
            </a:r>
            <a:r>
              <a:rPr kumimoji="1" lang="zh-CN" altLang="en-US" sz="1600" dirty="0"/>
              <a:t>（</a:t>
            </a:r>
            <a:r>
              <a:rPr lang="zh-CN" altLang="zh-CN" sz="1600" dirty="0"/>
              <a:t>遵循公平原则、合理原则、诚信原则、诚实守信原则、不得违背公序良俗、适用习惯 </a:t>
            </a:r>
            <a:r>
              <a:rPr lang="zh-CN" altLang="en-US" sz="1600" dirty="0"/>
              <a:t>）</a:t>
            </a:r>
            <a:endParaRPr lang="en-US" altLang="zh-CN" sz="1600" dirty="0"/>
          </a:p>
          <a:p>
            <a:pPr fontAlgn="auto">
              <a:spcAft>
                <a:spcPts val="0"/>
              </a:spcAft>
              <a:defRPr/>
            </a:pPr>
            <a:r>
              <a:rPr lang="zh-CN" altLang="zh-CN" dirty="0"/>
              <a:t>民法典中关于民事行为能力人、监护人的规定</a:t>
            </a:r>
            <a:r>
              <a:rPr lang="zh-CN" altLang="en-US" dirty="0"/>
              <a:t>适用劳动关系</a:t>
            </a:r>
            <a:r>
              <a:rPr lang="zh-CN" altLang="zh-CN" dirty="0"/>
              <a:t>。</a:t>
            </a:r>
            <a:endParaRPr lang="en-US" altLang="zh-CN" dirty="0"/>
          </a:p>
          <a:p>
            <a:pPr fontAlgn="auto">
              <a:spcAft>
                <a:spcPts val="0"/>
              </a:spcAft>
              <a:defRPr/>
            </a:pPr>
            <a:r>
              <a:rPr lang="zh-CN" altLang="en-US" dirty="0"/>
              <a:t>民法典中的民事主体对用工主体的确定。</a:t>
            </a:r>
            <a:endParaRPr lang="en-US" altLang="zh-CN" dirty="0"/>
          </a:p>
          <a:p>
            <a:pPr fontAlgn="auto">
              <a:spcAft>
                <a:spcPts val="0"/>
              </a:spcAft>
              <a:defRPr/>
            </a:pPr>
            <a:r>
              <a:rPr lang="zh-CN" altLang="en-US" dirty="0"/>
              <a:t>民法典中民事行为的适用原则也适用于劳动关系。</a:t>
            </a:r>
            <a:endParaRPr lang="en-US" altLang="zh-CN" dirty="0"/>
          </a:p>
          <a:p>
            <a:pPr fontAlgn="auto">
              <a:spcAft>
                <a:spcPts val="0"/>
              </a:spcAft>
              <a:defRPr/>
            </a:pPr>
            <a:r>
              <a:rPr lang="zh-CN" altLang="en-US" dirty="0"/>
              <a:t>民法典中代理的规定对劳动合同签订的影响。</a:t>
            </a:r>
            <a:endParaRPr lang="en-US" altLang="zh-CN" dirty="0"/>
          </a:p>
          <a:p>
            <a:pPr fontAlgn="auto">
              <a:spcAft>
                <a:spcPts val="0"/>
              </a:spcAft>
              <a:defRPr/>
            </a:pPr>
            <a:r>
              <a:rPr lang="zh-CN" altLang="en-US" dirty="0"/>
              <a:t>民法典中的不当得利在劳动关系中的适用。</a:t>
            </a:r>
            <a:endParaRPr lang="en-US" altLang="zh-CN" dirty="0"/>
          </a:p>
          <a:p>
            <a:pPr fontAlgn="auto">
              <a:spcAft>
                <a:spcPts val="0"/>
              </a:spcAft>
              <a:defRPr/>
            </a:pPr>
            <a:r>
              <a:rPr lang="zh-CN" altLang="en-US" dirty="0"/>
              <a:t>民法典中侵权责任承担与劳动关系。（</a:t>
            </a:r>
            <a:r>
              <a:rPr lang="en-US" altLang="zh-CN" dirty="0"/>
              <a:t>《</a:t>
            </a:r>
            <a:r>
              <a:rPr lang="zh-CN" altLang="en-US" dirty="0"/>
              <a:t>民法典</a:t>
            </a:r>
            <a:r>
              <a:rPr lang="en-US" altLang="zh-CN" dirty="0"/>
              <a:t>》</a:t>
            </a:r>
            <a:r>
              <a:rPr lang="zh-CN" altLang="en-US" dirty="0"/>
              <a:t>第</a:t>
            </a:r>
            <a:r>
              <a:rPr lang="en-US" altLang="zh-CN" dirty="0"/>
              <a:t>1191</a:t>
            </a:r>
            <a:r>
              <a:rPr lang="zh-CN" altLang="en-US" dirty="0"/>
              <a:t>条、</a:t>
            </a:r>
            <a:r>
              <a:rPr lang="en-US" altLang="zh-CN" dirty="0"/>
              <a:t>1192</a:t>
            </a:r>
            <a:r>
              <a:rPr lang="zh-CN" altLang="en-US" dirty="0"/>
              <a:t>条）</a:t>
            </a:r>
            <a:endParaRPr lang="zh-CN" altLang="zh-CN" dirty="0"/>
          </a:p>
          <a:p>
            <a:endParaRPr kumimoji="1" lang="zh-CN" altLang="en-US" dirty="0"/>
          </a:p>
        </p:txBody>
      </p:sp>
    </p:spTree>
    <p:extLst>
      <p:ext uri="{BB962C8B-B14F-4D97-AF65-F5344CB8AC3E}">
        <p14:creationId xmlns:p14="http://schemas.microsoft.com/office/powerpoint/2010/main" val="3626352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87781C-91DE-E045-BA91-966DDAAC2E9C}"/>
              </a:ext>
            </a:extLst>
          </p:cNvPr>
          <p:cNvSpPr>
            <a:spLocks noGrp="1"/>
          </p:cNvSpPr>
          <p:nvPr>
            <p:ph type="title"/>
          </p:nvPr>
        </p:nvSpPr>
        <p:spPr/>
        <p:txBody>
          <a:bodyPr/>
          <a:lstStyle/>
          <a:p>
            <a:pPr algn="ctr"/>
            <a:r>
              <a:rPr kumimoji="1" lang="zh-CN" altLang="en-US" dirty="0"/>
              <a:t>谢谢！</a:t>
            </a:r>
          </a:p>
        </p:txBody>
      </p:sp>
      <p:sp>
        <p:nvSpPr>
          <p:cNvPr id="3" name="内容占位符 2">
            <a:extLst>
              <a:ext uri="{FF2B5EF4-FFF2-40B4-BE49-F238E27FC236}">
                <a16:creationId xmlns:a16="http://schemas.microsoft.com/office/drawing/2014/main" id="{8A369AEB-7774-194C-AD99-022124B31594}"/>
              </a:ext>
            </a:extLst>
          </p:cNvPr>
          <p:cNvSpPr>
            <a:spLocks noGrp="1"/>
          </p:cNvSpPr>
          <p:nvPr>
            <p:ph idx="1"/>
          </p:nvPr>
        </p:nvSpPr>
        <p:spPr/>
        <p:txBody>
          <a:bodyPr/>
          <a:lstStyle/>
          <a:p>
            <a:endParaRPr kumimoji="1" lang="zh-CN" altLang="en-US" dirty="0"/>
          </a:p>
        </p:txBody>
      </p:sp>
    </p:spTree>
    <p:extLst>
      <p:ext uri="{BB962C8B-B14F-4D97-AF65-F5344CB8AC3E}">
        <p14:creationId xmlns:p14="http://schemas.microsoft.com/office/powerpoint/2010/main" val="198346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CDFE07-7717-B44E-A527-1D0849D39BB7}"/>
              </a:ext>
            </a:extLst>
          </p:cNvPr>
          <p:cNvSpPr>
            <a:spLocks noGrp="1"/>
          </p:cNvSpPr>
          <p:nvPr>
            <p:ph type="title"/>
          </p:nvPr>
        </p:nvSpPr>
        <p:spPr/>
        <p:txBody>
          <a:bodyPr/>
          <a:lstStyle/>
          <a:p>
            <a:r>
              <a:rPr kumimoji="1" lang="zh-CN" altLang="en-US" sz="3600" dirty="0"/>
              <a:t>颁布民法典的意义</a:t>
            </a:r>
          </a:p>
        </p:txBody>
      </p:sp>
      <p:sp>
        <p:nvSpPr>
          <p:cNvPr id="3" name="内容占位符 2">
            <a:extLst>
              <a:ext uri="{FF2B5EF4-FFF2-40B4-BE49-F238E27FC236}">
                <a16:creationId xmlns:a16="http://schemas.microsoft.com/office/drawing/2014/main" id="{94B44417-0ABC-5C42-8B3D-82B69519F2C1}"/>
              </a:ext>
            </a:extLst>
          </p:cNvPr>
          <p:cNvSpPr>
            <a:spLocks noGrp="1"/>
          </p:cNvSpPr>
          <p:nvPr>
            <p:ph idx="1"/>
          </p:nvPr>
        </p:nvSpPr>
        <p:spPr/>
        <p:txBody>
          <a:bodyPr/>
          <a:lstStyle/>
          <a:p>
            <a:r>
              <a:rPr kumimoji="1" lang="en-US" altLang="zh-CN" dirty="0"/>
              <a:t>1</a:t>
            </a:r>
            <a:r>
              <a:rPr kumimoji="1" lang="zh-CN" altLang="en-US" dirty="0"/>
              <a:t>、完善中国特色社会主义制度的现实需要。民法是法律体系里的重要一环。如法院有民庭、刑庭、行政庭等之分。但长期以来，我国没有统一的民法，民法所涉及的内容散见于多部法律之中。</a:t>
            </a:r>
            <a:r>
              <a:rPr kumimoji="1" lang="en-US" altLang="zh-CN" dirty="0"/>
              <a:t>《</a:t>
            </a:r>
            <a:r>
              <a:rPr kumimoji="1" lang="zh-CN" altLang="en-US" dirty="0"/>
              <a:t>法国民法典</a:t>
            </a:r>
            <a:r>
              <a:rPr kumimoji="1" lang="en-US" altLang="zh-CN" dirty="0"/>
              <a:t>》</a:t>
            </a:r>
            <a:r>
              <a:rPr kumimoji="1" lang="zh-CN" altLang="en-US" dirty="0"/>
              <a:t>又称</a:t>
            </a:r>
            <a:r>
              <a:rPr kumimoji="1" lang="en-US" altLang="zh-CN" dirty="0"/>
              <a:t>《</a:t>
            </a:r>
            <a:r>
              <a:rPr kumimoji="1" lang="zh-CN" altLang="en-US" dirty="0"/>
              <a:t>拿破伦法典</a:t>
            </a:r>
            <a:r>
              <a:rPr kumimoji="1" lang="en-US" altLang="zh-CN" dirty="0"/>
              <a:t>》</a:t>
            </a:r>
            <a:r>
              <a:rPr kumimoji="1" lang="zh-CN" altLang="en-US" dirty="0"/>
              <a:t>则颁布于</a:t>
            </a:r>
            <a:r>
              <a:rPr kumimoji="1" lang="en-US" altLang="zh-CN" dirty="0"/>
              <a:t>1804</a:t>
            </a:r>
            <a:r>
              <a:rPr kumimoji="1" lang="zh-CN" altLang="en-US" dirty="0"/>
              <a:t>年。</a:t>
            </a:r>
            <a:endParaRPr kumimoji="1" lang="en-US" altLang="zh-CN" dirty="0"/>
          </a:p>
          <a:p>
            <a:r>
              <a:rPr kumimoji="1" lang="en-US" altLang="zh-CN" dirty="0"/>
              <a:t>2</a:t>
            </a:r>
            <a:r>
              <a:rPr kumimoji="1" lang="zh-CN" altLang="en-US" dirty="0"/>
              <a:t>、全面依法治国，推进国家治理体系和治理能力现代化需要。市场经济是法治经济，涉及到的法律制度必须要统一，唯此才能提升社会治理。</a:t>
            </a:r>
            <a:endParaRPr kumimoji="1" lang="en-US" altLang="zh-CN" dirty="0"/>
          </a:p>
          <a:p>
            <a:r>
              <a:rPr kumimoji="1" lang="en-US" altLang="zh-CN" dirty="0"/>
              <a:t>3</a:t>
            </a:r>
            <a:r>
              <a:rPr kumimoji="1" lang="zh-CN" altLang="en-US" dirty="0"/>
              <a:t>、完善社会主义基本经济制度需要。民事法律制度中涉及社会主义基本经济制度内容，包括个人财产、民营经营的法律保护以法律的形式确定下来。</a:t>
            </a:r>
            <a:endParaRPr kumimoji="1" lang="en-US" altLang="zh-CN" dirty="0"/>
          </a:p>
          <a:p>
            <a:r>
              <a:rPr kumimoji="1" lang="en-US" altLang="zh-CN" dirty="0"/>
              <a:t>4</a:t>
            </a:r>
            <a:r>
              <a:rPr kumimoji="1" lang="zh-CN" altLang="en-US" dirty="0"/>
              <a:t>、维护最广大人民根本利益需要。民法中的重要内容是人法，涉及所有人，对所有人都利益相关。</a:t>
            </a:r>
          </a:p>
          <a:p>
            <a:endParaRPr kumimoji="1" lang="zh-CN" altLang="en-US" dirty="0"/>
          </a:p>
        </p:txBody>
      </p:sp>
    </p:spTree>
    <p:extLst>
      <p:ext uri="{BB962C8B-B14F-4D97-AF65-F5344CB8AC3E}">
        <p14:creationId xmlns:p14="http://schemas.microsoft.com/office/powerpoint/2010/main" val="3629712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6FB398-D9E2-9A48-8E42-033B441FFEE7}"/>
              </a:ext>
            </a:extLst>
          </p:cNvPr>
          <p:cNvSpPr>
            <a:spLocks noGrp="1"/>
          </p:cNvSpPr>
          <p:nvPr>
            <p:ph type="title"/>
          </p:nvPr>
        </p:nvSpPr>
        <p:spPr/>
        <p:txBody>
          <a:bodyPr/>
          <a:lstStyle/>
          <a:p>
            <a:r>
              <a:rPr kumimoji="1" lang="zh-CN" altLang="en-US" sz="3600" dirty="0"/>
              <a:t>颁布民法典的意义</a:t>
            </a:r>
          </a:p>
        </p:txBody>
      </p:sp>
      <p:sp>
        <p:nvSpPr>
          <p:cNvPr id="3" name="内容占位符 2">
            <a:extLst>
              <a:ext uri="{FF2B5EF4-FFF2-40B4-BE49-F238E27FC236}">
                <a16:creationId xmlns:a16="http://schemas.microsoft.com/office/drawing/2014/main" id="{47CAB3DD-BCE1-5B43-8850-D8BB44BBDE55}"/>
              </a:ext>
            </a:extLst>
          </p:cNvPr>
          <p:cNvSpPr>
            <a:spLocks noGrp="1"/>
          </p:cNvSpPr>
          <p:nvPr>
            <p:ph idx="1"/>
          </p:nvPr>
        </p:nvSpPr>
        <p:spPr/>
        <p:txBody>
          <a:bodyPr/>
          <a:lstStyle/>
          <a:p>
            <a:r>
              <a:rPr kumimoji="1" lang="zh-CN" altLang="en-US" dirty="0"/>
              <a:t>民法典是社会生活百科全书。民法典于</a:t>
            </a:r>
            <a:r>
              <a:rPr kumimoji="1" lang="en-US" altLang="zh-CN" dirty="0"/>
              <a:t>2020</a:t>
            </a:r>
            <a:r>
              <a:rPr kumimoji="1" lang="zh-CN" altLang="en-US" dirty="0"/>
              <a:t>年</a:t>
            </a:r>
            <a:r>
              <a:rPr kumimoji="1" lang="en-US" altLang="zh-CN" dirty="0"/>
              <a:t>6</a:t>
            </a:r>
            <a:r>
              <a:rPr kumimoji="1" lang="zh-CN" altLang="en-US" dirty="0"/>
              <a:t>月</a:t>
            </a:r>
            <a:r>
              <a:rPr kumimoji="1" lang="en-US" altLang="zh-CN" dirty="0"/>
              <a:t>1</a:t>
            </a:r>
            <a:r>
              <a:rPr kumimoji="1" lang="zh-CN" altLang="en-US" dirty="0"/>
              <a:t>日颁布。</a:t>
            </a:r>
            <a:r>
              <a:rPr kumimoji="1" lang="en-US" altLang="zh-CN" dirty="0"/>
              <a:t>2021</a:t>
            </a:r>
            <a:r>
              <a:rPr kumimoji="1" lang="zh-CN" altLang="en-US" dirty="0"/>
              <a:t>年</a:t>
            </a:r>
            <a:r>
              <a:rPr kumimoji="1" lang="en-US" altLang="zh-CN" dirty="0"/>
              <a:t>1</a:t>
            </a:r>
            <a:r>
              <a:rPr kumimoji="1" lang="zh-CN" altLang="en-US" dirty="0"/>
              <a:t>月</a:t>
            </a:r>
            <a:r>
              <a:rPr kumimoji="1" lang="en-US" altLang="zh-CN" dirty="0"/>
              <a:t>1</a:t>
            </a:r>
            <a:r>
              <a:rPr kumimoji="1" lang="zh-CN" altLang="en-US" dirty="0"/>
              <a:t>日生效。民法典是一法废九法，把之前涉及民事法律关系调整的法律作了统一，是调整社会生活的法律百科全书。</a:t>
            </a:r>
            <a:endParaRPr kumimoji="1" lang="en-US" altLang="zh-CN" dirty="0"/>
          </a:p>
          <a:p>
            <a:r>
              <a:rPr kumimoji="1" lang="zh-CN" altLang="en-US" dirty="0"/>
              <a:t>所废止的法律包括</a:t>
            </a:r>
            <a:r>
              <a:rPr kumimoji="1" lang="en-US" altLang="zh-CN" dirty="0"/>
              <a:t>《</a:t>
            </a:r>
            <a:r>
              <a:rPr kumimoji="1" lang="zh-CN" altLang="en-US" dirty="0"/>
              <a:t>中华人民共和国民法通则</a:t>
            </a:r>
            <a:r>
              <a:rPr kumimoji="1" lang="en-US" altLang="zh-CN" dirty="0"/>
              <a:t>》</a:t>
            </a:r>
            <a:r>
              <a:rPr kumimoji="1" lang="zh-CN" altLang="en-US" dirty="0"/>
              <a:t>、</a:t>
            </a:r>
            <a:r>
              <a:rPr kumimoji="1" lang="en-US" altLang="zh-CN" dirty="0"/>
              <a:t>《</a:t>
            </a:r>
            <a:r>
              <a:rPr kumimoji="1" lang="zh-CN" altLang="en-US" dirty="0"/>
              <a:t>中华人民共和国民法总则</a:t>
            </a:r>
            <a:r>
              <a:rPr kumimoji="1" lang="en-US" altLang="zh-CN" dirty="0"/>
              <a:t>》</a:t>
            </a:r>
            <a:r>
              <a:rPr kumimoji="1" lang="zh-CN" altLang="en-US" dirty="0"/>
              <a:t>、</a:t>
            </a:r>
            <a:r>
              <a:rPr kumimoji="1" lang="en-US" altLang="zh-CN" dirty="0"/>
              <a:t>《</a:t>
            </a:r>
            <a:r>
              <a:rPr kumimoji="1" lang="zh-CN" altLang="en-US" dirty="0"/>
              <a:t>中华人民共和国婚姻法</a:t>
            </a:r>
            <a:r>
              <a:rPr kumimoji="1" lang="en-US" altLang="zh-CN" dirty="0"/>
              <a:t>》</a:t>
            </a:r>
            <a:r>
              <a:rPr kumimoji="1" lang="zh-CN" altLang="en-US" dirty="0"/>
              <a:t>、</a:t>
            </a:r>
            <a:r>
              <a:rPr kumimoji="1" lang="en-US" altLang="zh-CN" dirty="0"/>
              <a:t>《</a:t>
            </a:r>
            <a:r>
              <a:rPr kumimoji="1" lang="zh-CN" altLang="en-US" dirty="0"/>
              <a:t>中华人民共和国继承法</a:t>
            </a:r>
            <a:r>
              <a:rPr kumimoji="1" lang="en-US" altLang="zh-CN" dirty="0"/>
              <a:t>》</a:t>
            </a:r>
            <a:r>
              <a:rPr kumimoji="1" lang="zh-CN" altLang="en-US" dirty="0"/>
              <a:t>、</a:t>
            </a:r>
            <a:r>
              <a:rPr kumimoji="1" lang="en-US" altLang="zh-CN" dirty="0"/>
              <a:t>《</a:t>
            </a:r>
            <a:r>
              <a:rPr kumimoji="1" lang="zh-CN" altLang="en-US" dirty="0"/>
              <a:t>中华人民共和国收养法</a:t>
            </a:r>
            <a:r>
              <a:rPr kumimoji="1" lang="en-US" altLang="zh-CN" dirty="0"/>
              <a:t>》</a:t>
            </a:r>
            <a:r>
              <a:rPr kumimoji="1" lang="zh-CN" altLang="en-US" dirty="0"/>
              <a:t>、</a:t>
            </a:r>
            <a:r>
              <a:rPr kumimoji="1" lang="en-US" altLang="zh-CN" dirty="0"/>
              <a:t>《</a:t>
            </a:r>
            <a:r>
              <a:rPr kumimoji="1" lang="zh-CN" altLang="en-US" dirty="0"/>
              <a:t>中华人民共和国担保法</a:t>
            </a:r>
            <a:r>
              <a:rPr kumimoji="1" lang="en-US" altLang="zh-CN" dirty="0"/>
              <a:t>》</a:t>
            </a:r>
            <a:r>
              <a:rPr kumimoji="1" lang="zh-CN" altLang="en-US" dirty="0"/>
              <a:t>、</a:t>
            </a:r>
            <a:r>
              <a:rPr kumimoji="1" lang="en-US" altLang="zh-CN" dirty="0"/>
              <a:t>《</a:t>
            </a:r>
            <a:r>
              <a:rPr kumimoji="1" lang="zh-CN" altLang="en-US" dirty="0"/>
              <a:t>中华人民共和国合同法</a:t>
            </a:r>
            <a:r>
              <a:rPr kumimoji="1" lang="en-US" altLang="zh-CN" dirty="0"/>
              <a:t>》</a:t>
            </a:r>
            <a:r>
              <a:rPr kumimoji="1" lang="zh-CN" altLang="en-US" dirty="0"/>
              <a:t>、</a:t>
            </a:r>
            <a:r>
              <a:rPr kumimoji="1" lang="en-US" altLang="zh-CN" dirty="0"/>
              <a:t>《</a:t>
            </a:r>
            <a:r>
              <a:rPr kumimoji="1" lang="zh-CN" altLang="en-US" dirty="0"/>
              <a:t>中华人民共和国物权法</a:t>
            </a:r>
            <a:r>
              <a:rPr kumimoji="1" lang="en-US" altLang="zh-CN" dirty="0"/>
              <a:t>》</a:t>
            </a:r>
            <a:r>
              <a:rPr kumimoji="1" lang="zh-CN" altLang="en-US" dirty="0"/>
              <a:t>、</a:t>
            </a:r>
            <a:r>
              <a:rPr kumimoji="1" lang="en-US" altLang="zh-CN" dirty="0"/>
              <a:t>《</a:t>
            </a:r>
            <a:r>
              <a:rPr kumimoji="1" lang="zh-CN" altLang="en-US" dirty="0"/>
              <a:t>中华人民共和国侵权责任法</a:t>
            </a:r>
            <a:r>
              <a:rPr kumimoji="1" lang="en-US" altLang="zh-CN" dirty="0"/>
              <a:t>》</a:t>
            </a:r>
            <a:r>
              <a:rPr kumimoji="1" lang="zh-CN" altLang="en-US" dirty="0"/>
              <a:t>（见</a:t>
            </a:r>
            <a:r>
              <a:rPr kumimoji="1" lang="en-US" altLang="zh-CN" dirty="0"/>
              <a:t>《</a:t>
            </a:r>
            <a:r>
              <a:rPr kumimoji="1" lang="zh-CN" altLang="en-US" dirty="0"/>
              <a:t>民法典</a:t>
            </a:r>
            <a:r>
              <a:rPr kumimoji="1" lang="en-US" altLang="zh-CN" dirty="0"/>
              <a:t>》</a:t>
            </a:r>
            <a:r>
              <a:rPr kumimoji="1" lang="zh-CN" altLang="en-US" dirty="0"/>
              <a:t>第</a:t>
            </a:r>
            <a:r>
              <a:rPr kumimoji="1" lang="en-US" altLang="zh-CN" dirty="0"/>
              <a:t>1260</a:t>
            </a:r>
            <a:r>
              <a:rPr kumimoji="1" lang="zh-CN" altLang="en-US" dirty="0"/>
              <a:t>条）</a:t>
            </a:r>
            <a:endParaRPr kumimoji="1" lang="en-US" altLang="zh-CN" dirty="0"/>
          </a:p>
          <a:p>
            <a:r>
              <a:rPr kumimoji="1" lang="zh-CN" altLang="en-US" dirty="0"/>
              <a:t>由于民法体系庞大，涉及之前九部法律，对民法典的讲解只能作简单介绍，详细讲解需分篇分章节，非短时间可为。</a:t>
            </a:r>
            <a:endParaRPr kumimoji="1" lang="en-US" altLang="zh-CN" dirty="0"/>
          </a:p>
          <a:p>
            <a:endParaRPr kumimoji="1" lang="en-US" altLang="zh-CN" dirty="0"/>
          </a:p>
          <a:p>
            <a:endParaRPr kumimoji="1" lang="en-US" altLang="zh-CN" dirty="0"/>
          </a:p>
          <a:p>
            <a:endParaRPr kumimoji="1" lang="en-US" altLang="zh-CN" dirty="0"/>
          </a:p>
          <a:p>
            <a:endParaRPr kumimoji="1" lang="zh-CN" altLang="en-US" dirty="0"/>
          </a:p>
        </p:txBody>
      </p:sp>
    </p:spTree>
    <p:extLst>
      <p:ext uri="{BB962C8B-B14F-4D97-AF65-F5344CB8AC3E}">
        <p14:creationId xmlns:p14="http://schemas.microsoft.com/office/powerpoint/2010/main" val="778549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9C97B5-C2B0-0A43-A01E-6B3CC451076E}"/>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9350DCF1-E7E4-C24F-A518-D4FD99A88113}"/>
              </a:ext>
            </a:extLst>
          </p:cNvPr>
          <p:cNvSpPr>
            <a:spLocks noGrp="1"/>
          </p:cNvSpPr>
          <p:nvPr>
            <p:ph idx="1"/>
          </p:nvPr>
        </p:nvSpPr>
        <p:spPr/>
        <p:txBody>
          <a:bodyPr/>
          <a:lstStyle/>
          <a:p>
            <a:r>
              <a:rPr kumimoji="1" lang="en-US" altLang="zh-CN" dirty="0"/>
              <a:t>1</a:t>
            </a:r>
            <a:r>
              <a:rPr kumimoji="1" lang="zh-CN" altLang="en-US" dirty="0"/>
              <a:t>、总则部分。解决民事主体、民事权利能力和民事行为能力、民事行为、民事责任、代理、诉讼时效等问题。总则部分与</a:t>
            </a:r>
            <a:r>
              <a:rPr kumimoji="1" lang="en-US" altLang="zh-CN" dirty="0"/>
              <a:t>2017</a:t>
            </a:r>
            <a:r>
              <a:rPr kumimoji="1" lang="zh-CN" altLang="en-US" dirty="0"/>
              <a:t>年</a:t>
            </a:r>
            <a:r>
              <a:rPr kumimoji="1" lang="en-US" altLang="zh-CN" dirty="0"/>
              <a:t>10</a:t>
            </a:r>
            <a:r>
              <a:rPr kumimoji="1" lang="zh-CN" altLang="en-US" dirty="0"/>
              <a:t>月</a:t>
            </a:r>
            <a:r>
              <a:rPr kumimoji="1" lang="en-US" altLang="zh-CN" dirty="0"/>
              <a:t>1</a:t>
            </a:r>
            <a:r>
              <a:rPr kumimoji="1" lang="zh-CN" altLang="en-US" dirty="0"/>
              <a:t>日实施，</a:t>
            </a:r>
            <a:r>
              <a:rPr kumimoji="1" lang="en-US" altLang="zh-CN" dirty="0"/>
              <a:t>2021</a:t>
            </a:r>
            <a:r>
              <a:rPr kumimoji="1" lang="zh-CN" altLang="en-US" dirty="0"/>
              <a:t>年</a:t>
            </a:r>
            <a:r>
              <a:rPr kumimoji="1" lang="en-US" altLang="zh-CN" dirty="0"/>
              <a:t>1</a:t>
            </a:r>
            <a:r>
              <a:rPr kumimoji="1" lang="zh-CN" altLang="en-US" dirty="0"/>
              <a:t>月</a:t>
            </a:r>
            <a:r>
              <a:rPr kumimoji="1" lang="en-US" altLang="zh-CN" dirty="0"/>
              <a:t>1</a:t>
            </a:r>
            <a:r>
              <a:rPr kumimoji="1" lang="zh-CN" altLang="en-US" dirty="0"/>
              <a:t>日废止的</a:t>
            </a:r>
            <a:r>
              <a:rPr kumimoji="1" lang="en-US" altLang="zh-CN" dirty="0"/>
              <a:t>《</a:t>
            </a:r>
            <a:r>
              <a:rPr kumimoji="1" lang="zh-CN" altLang="en-US" dirty="0"/>
              <a:t>中华人民共和国民法总则</a:t>
            </a:r>
            <a:r>
              <a:rPr kumimoji="1" lang="en-US" altLang="zh-CN" dirty="0"/>
              <a:t>》</a:t>
            </a:r>
            <a:r>
              <a:rPr kumimoji="1" lang="zh-CN" altLang="en-US" dirty="0"/>
              <a:t>内容基本相同。有了总则部分，我国的民法体系才逐渐得以完善。之前具有民法效果的法律是</a:t>
            </a:r>
            <a:r>
              <a:rPr kumimoji="1" lang="en-US" altLang="zh-CN" dirty="0"/>
              <a:t>《</a:t>
            </a:r>
            <a:r>
              <a:rPr kumimoji="1" lang="zh-CN" altLang="en-US" dirty="0"/>
              <a:t>中华人民共和国民法通则 </a:t>
            </a:r>
            <a:r>
              <a:rPr kumimoji="1" lang="en-US" altLang="zh-CN" dirty="0"/>
              <a:t>》</a:t>
            </a:r>
            <a:r>
              <a:rPr kumimoji="1" lang="zh-CN" altLang="en-US" dirty="0"/>
              <a:t>（</a:t>
            </a:r>
            <a:r>
              <a:rPr kumimoji="1" lang="en-US" altLang="zh-CN" dirty="0"/>
              <a:t>1987</a:t>
            </a:r>
            <a:r>
              <a:rPr kumimoji="1" lang="zh-CN" altLang="en-US" dirty="0"/>
              <a:t>年</a:t>
            </a:r>
            <a:r>
              <a:rPr kumimoji="1" lang="en-US" altLang="zh-CN" dirty="0"/>
              <a:t>1</a:t>
            </a:r>
            <a:r>
              <a:rPr kumimoji="1" lang="zh-CN" altLang="en-US" dirty="0"/>
              <a:t>月</a:t>
            </a:r>
            <a:r>
              <a:rPr kumimoji="1" lang="en-US" altLang="zh-CN" dirty="0"/>
              <a:t>1</a:t>
            </a:r>
            <a:r>
              <a:rPr kumimoji="1" lang="zh-CN" altLang="en-US" dirty="0"/>
              <a:t>日实施，</a:t>
            </a:r>
            <a:r>
              <a:rPr kumimoji="1" lang="en-US" altLang="zh-CN" dirty="0"/>
              <a:t>2021</a:t>
            </a:r>
            <a:r>
              <a:rPr kumimoji="1" lang="zh-CN" altLang="en-US" dirty="0"/>
              <a:t>年</a:t>
            </a:r>
            <a:r>
              <a:rPr kumimoji="1" lang="en-US" altLang="zh-CN" dirty="0"/>
              <a:t>1</a:t>
            </a:r>
            <a:r>
              <a:rPr kumimoji="1" lang="zh-CN" altLang="en-US" dirty="0"/>
              <a:t>月</a:t>
            </a:r>
            <a:r>
              <a:rPr kumimoji="1" lang="en-US" altLang="zh-CN" dirty="0"/>
              <a:t>1</a:t>
            </a:r>
            <a:r>
              <a:rPr kumimoji="1" lang="zh-CN" altLang="en-US" dirty="0"/>
              <a:t>日废止），因为其尚不完善，所以以</a:t>
            </a:r>
            <a:r>
              <a:rPr kumimoji="1" lang="en-US" altLang="zh-CN" dirty="0"/>
              <a:t>『</a:t>
            </a:r>
            <a:r>
              <a:rPr kumimoji="1" lang="zh-CN" altLang="en-US" dirty="0"/>
              <a:t>通则 </a:t>
            </a:r>
            <a:r>
              <a:rPr kumimoji="1" lang="en-US" altLang="zh-CN" dirty="0"/>
              <a:t>』</a:t>
            </a:r>
            <a:r>
              <a:rPr kumimoji="1" lang="zh-CN" altLang="en-US" dirty="0"/>
              <a:t>命名，即</a:t>
            </a:r>
            <a:r>
              <a:rPr kumimoji="1" lang="en-US" altLang="zh-CN" dirty="0"/>
              <a:t>『</a:t>
            </a:r>
            <a:r>
              <a:rPr kumimoji="1" lang="zh-CN" altLang="en-US" dirty="0"/>
              <a:t>通行规则</a:t>
            </a:r>
            <a:r>
              <a:rPr kumimoji="1" lang="en-US" altLang="zh-CN" dirty="0"/>
              <a:t>』</a:t>
            </a:r>
            <a:r>
              <a:rPr kumimoji="1" lang="zh-CN" altLang="en-US" dirty="0"/>
              <a:t>之意，而不能称之为</a:t>
            </a:r>
            <a:r>
              <a:rPr kumimoji="1" lang="en-US" altLang="zh-CN" dirty="0"/>
              <a:t>『</a:t>
            </a:r>
            <a:r>
              <a:rPr kumimoji="1" lang="zh-CN" altLang="en-US" dirty="0"/>
              <a:t>法典</a:t>
            </a:r>
            <a:r>
              <a:rPr kumimoji="1" lang="en-US" altLang="zh-CN" dirty="0"/>
              <a:t>』</a:t>
            </a:r>
            <a:r>
              <a:rPr kumimoji="1" lang="zh-CN" altLang="en-US" dirty="0"/>
              <a:t>，且此后又颁布了</a:t>
            </a:r>
            <a:r>
              <a:rPr kumimoji="1" lang="en-US" altLang="zh-CN" dirty="0"/>
              <a:t>《</a:t>
            </a:r>
            <a:r>
              <a:rPr kumimoji="1" lang="zh-CN" altLang="en-US" dirty="0"/>
              <a:t>婚姻法</a:t>
            </a:r>
            <a:r>
              <a:rPr kumimoji="1" lang="en-US" altLang="zh-CN" dirty="0"/>
              <a:t>》</a:t>
            </a:r>
            <a:r>
              <a:rPr kumimoji="1" lang="zh-CN" altLang="en-US" dirty="0"/>
              <a:t>等其他涉及民事法律关系的法律予以补充，由此形成</a:t>
            </a:r>
            <a:r>
              <a:rPr kumimoji="1" lang="en-US" altLang="zh-CN" dirty="0"/>
              <a:t>《</a:t>
            </a:r>
            <a:r>
              <a:rPr kumimoji="1" lang="zh-CN" altLang="en-US" dirty="0"/>
              <a:t>民法典</a:t>
            </a:r>
            <a:r>
              <a:rPr kumimoji="1" lang="en-US" altLang="zh-CN" dirty="0"/>
              <a:t>》</a:t>
            </a:r>
            <a:r>
              <a:rPr kumimoji="1" lang="zh-CN" altLang="en-US" dirty="0"/>
              <a:t>之前九法共存局书面。民事主体即民法所调整的对象，包括自然人、法人、非法人组织。自然人涉及民事权利能力和民事行为能力，这是两个非常重要的概念。自然人还涉及监护、宣告失踪、宣告死亡等制度，这是自然人属性所决定的。自然人可以从事个体经营和农村承包经营，虽然是市场的经营主体，但因有自然人属性，故归于自然人一章，以明确其财产和责任不同于其他市场经营主体。</a:t>
            </a:r>
            <a:endParaRPr kumimoji="1" lang="en-US" altLang="zh-CN" dirty="0"/>
          </a:p>
          <a:p>
            <a:endParaRPr kumimoji="1" lang="zh-CN" altLang="en-US" dirty="0"/>
          </a:p>
        </p:txBody>
      </p:sp>
    </p:spTree>
    <p:extLst>
      <p:ext uri="{BB962C8B-B14F-4D97-AF65-F5344CB8AC3E}">
        <p14:creationId xmlns:p14="http://schemas.microsoft.com/office/powerpoint/2010/main" val="1145962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C3F272-24AC-3C43-B6CA-18CCF497115B}"/>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010AD6F5-FBA6-3F47-B0D5-2851D9E75872}"/>
              </a:ext>
            </a:extLst>
          </p:cNvPr>
          <p:cNvSpPr>
            <a:spLocks noGrp="1"/>
          </p:cNvSpPr>
          <p:nvPr>
            <p:ph idx="1"/>
          </p:nvPr>
        </p:nvSpPr>
        <p:spPr/>
        <p:txBody>
          <a:bodyPr/>
          <a:lstStyle/>
          <a:p>
            <a:r>
              <a:rPr kumimoji="1" lang="en-US" altLang="zh-CN" dirty="0"/>
              <a:t>《</a:t>
            </a:r>
            <a:r>
              <a:rPr kumimoji="1" lang="zh-CN" altLang="en-US" dirty="0"/>
              <a:t>民法典</a:t>
            </a:r>
            <a:r>
              <a:rPr kumimoji="1" lang="en-US" altLang="zh-CN" dirty="0"/>
              <a:t>》</a:t>
            </a:r>
            <a:r>
              <a:rPr kumimoji="1" lang="zh-CN" altLang="en-US" dirty="0"/>
              <a:t>对法人制度有了具体规定，分成营利法人、非营利法人和特别法人。法人同样有民事权利能力和民事行为能力，但与自然人不完全相同。营利法人好理解。非营利法人是指</a:t>
            </a:r>
            <a:r>
              <a:rPr lang="zh-CN" altLang="zh-CN" dirty="0"/>
              <a:t>为公益目的或者其他非营利目的成立，不向出资人、设立人或者会员分配所取得利润的法人</a:t>
            </a:r>
            <a:r>
              <a:rPr lang="zh-CN" altLang="en-US" dirty="0"/>
              <a:t>（</a:t>
            </a:r>
            <a:r>
              <a:rPr lang="en-US" altLang="zh-CN" dirty="0"/>
              <a:t>《</a:t>
            </a:r>
            <a:r>
              <a:rPr lang="zh-CN" altLang="en-US" dirty="0"/>
              <a:t>民法典</a:t>
            </a:r>
            <a:r>
              <a:rPr lang="en-US" altLang="zh-CN" dirty="0"/>
              <a:t>》</a:t>
            </a:r>
            <a:r>
              <a:rPr lang="zh-CN" altLang="en-US" dirty="0"/>
              <a:t>第</a:t>
            </a:r>
            <a:r>
              <a:rPr lang="en-US" altLang="zh-CN" dirty="0"/>
              <a:t>87</a:t>
            </a:r>
            <a:r>
              <a:rPr lang="zh-CN" altLang="en-US" dirty="0"/>
              <a:t>条），包括</a:t>
            </a:r>
            <a:r>
              <a:rPr lang="zh-CN" altLang="zh-CN" dirty="0"/>
              <a:t>事业单位、社会团体、基金会、社会服务机构等 </a:t>
            </a:r>
            <a:r>
              <a:rPr lang="zh-CN" altLang="en-US" dirty="0"/>
              <a:t>。特别法人是指民法典中规定的</a:t>
            </a:r>
            <a:r>
              <a:rPr lang="zh-CN" altLang="zh-CN" dirty="0"/>
              <a:t>机关法人、农村集体经济组织法人、城镇农村的合作经济组织法人、基层群众性自治组织法人</a:t>
            </a:r>
            <a:r>
              <a:rPr lang="zh-CN" altLang="en-US" dirty="0"/>
              <a:t>（</a:t>
            </a:r>
            <a:r>
              <a:rPr lang="zh-CN" altLang="zh-CN" dirty="0"/>
              <a:t> </a:t>
            </a:r>
            <a:r>
              <a:rPr lang="en-US" altLang="zh-CN" dirty="0"/>
              <a:t>《</a:t>
            </a:r>
            <a:r>
              <a:rPr lang="zh-CN" altLang="en-US" dirty="0"/>
              <a:t>民法典</a:t>
            </a:r>
            <a:r>
              <a:rPr lang="en-US" altLang="zh-CN" dirty="0"/>
              <a:t>》</a:t>
            </a:r>
            <a:r>
              <a:rPr lang="zh-CN" altLang="en-US" dirty="0"/>
              <a:t>第</a:t>
            </a:r>
            <a:r>
              <a:rPr lang="en-US" altLang="zh-CN" dirty="0"/>
              <a:t>96</a:t>
            </a:r>
            <a:r>
              <a:rPr lang="zh-CN" altLang="en-US" dirty="0"/>
              <a:t>条），注意是有特指。</a:t>
            </a:r>
            <a:endParaRPr lang="en-US" altLang="zh-CN" dirty="0"/>
          </a:p>
          <a:p>
            <a:r>
              <a:rPr lang="en-US" altLang="zh-CN" dirty="0"/>
              <a:t>《</a:t>
            </a:r>
            <a:r>
              <a:rPr lang="zh-CN" altLang="en-US" dirty="0"/>
              <a:t>民法典</a:t>
            </a:r>
            <a:r>
              <a:rPr lang="en-US" altLang="zh-CN" dirty="0"/>
              <a:t>》</a:t>
            </a:r>
            <a:r>
              <a:rPr lang="zh-CN" altLang="en-US" dirty="0"/>
              <a:t>将非法人组织从法人中区分出来。</a:t>
            </a:r>
            <a:r>
              <a:rPr lang="zh-CN" altLang="zh-CN" dirty="0"/>
              <a:t>非法人组织是不具有法人资格，但是能够依法以自己的名义从事民事活动的组织</a:t>
            </a:r>
            <a:r>
              <a:rPr lang="zh-CN" altLang="en-US" dirty="0"/>
              <a:t>（</a:t>
            </a:r>
            <a:r>
              <a:rPr lang="en-US" altLang="zh-CN" dirty="0"/>
              <a:t>《</a:t>
            </a:r>
            <a:r>
              <a:rPr lang="zh-CN" altLang="en-US" dirty="0"/>
              <a:t>民法典</a:t>
            </a:r>
            <a:r>
              <a:rPr lang="en-US" altLang="zh-CN" dirty="0"/>
              <a:t>》</a:t>
            </a:r>
            <a:r>
              <a:rPr lang="zh-CN" altLang="en-US" dirty="0"/>
              <a:t>第</a:t>
            </a:r>
            <a:r>
              <a:rPr lang="en-US" altLang="zh-CN" dirty="0"/>
              <a:t>102</a:t>
            </a:r>
            <a:r>
              <a:rPr lang="zh-CN" altLang="en-US" dirty="0"/>
              <a:t>条）。</a:t>
            </a:r>
            <a:r>
              <a:rPr lang="zh-CN" altLang="zh-CN" dirty="0"/>
              <a:t>非法人组织包括个人独资企业、合伙企业、不具有法人资格的专业服务机构等。</a:t>
            </a:r>
            <a:r>
              <a:rPr lang="zh-CN" altLang="en-US" dirty="0"/>
              <a:t>非法人组织在承担民事责任方面与法人组线不同。但与法人同样的民事权利能力和民事行为能力（</a:t>
            </a:r>
            <a:r>
              <a:rPr lang="en-US" altLang="zh-CN" dirty="0"/>
              <a:t>《</a:t>
            </a:r>
            <a:r>
              <a:rPr lang="zh-CN" altLang="en-US" dirty="0"/>
              <a:t>民法典</a:t>
            </a:r>
            <a:r>
              <a:rPr lang="en-US" altLang="zh-CN" dirty="0"/>
              <a:t>》</a:t>
            </a:r>
            <a:r>
              <a:rPr lang="zh-CN" altLang="en-US" dirty="0"/>
              <a:t>第</a:t>
            </a:r>
            <a:r>
              <a:rPr lang="en-US" altLang="zh-CN" dirty="0"/>
              <a:t>108</a:t>
            </a:r>
            <a:r>
              <a:rPr lang="zh-CN" altLang="en-US" dirty="0"/>
              <a:t>条）</a:t>
            </a:r>
            <a:endParaRPr lang="zh-CN" altLang="zh-CN" dirty="0"/>
          </a:p>
          <a:p>
            <a:endParaRPr lang="zh-CN" altLang="zh-CN" dirty="0"/>
          </a:p>
          <a:p>
            <a:endParaRPr kumimoji="1" lang="zh-CN" altLang="en-US" dirty="0"/>
          </a:p>
        </p:txBody>
      </p:sp>
    </p:spTree>
    <p:extLst>
      <p:ext uri="{BB962C8B-B14F-4D97-AF65-F5344CB8AC3E}">
        <p14:creationId xmlns:p14="http://schemas.microsoft.com/office/powerpoint/2010/main" val="4104343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5ACD57-AA4E-8945-A71C-059FF17353A4}"/>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6EA54850-8455-B944-8FB5-8AE786E70287}"/>
              </a:ext>
            </a:extLst>
          </p:cNvPr>
          <p:cNvSpPr>
            <a:spLocks noGrp="1"/>
          </p:cNvSpPr>
          <p:nvPr>
            <p:ph idx="1"/>
          </p:nvPr>
        </p:nvSpPr>
        <p:spPr/>
        <p:txBody>
          <a:bodyPr/>
          <a:lstStyle/>
          <a:p>
            <a:r>
              <a:rPr kumimoji="1" lang="en-US" altLang="zh-CN" dirty="0"/>
              <a:t>《</a:t>
            </a:r>
            <a:r>
              <a:rPr kumimoji="1" lang="zh-CN" altLang="en-US" dirty="0"/>
              <a:t>民法典</a:t>
            </a:r>
            <a:r>
              <a:rPr kumimoji="1" lang="en-US" altLang="zh-CN" dirty="0"/>
              <a:t>》</a:t>
            </a:r>
            <a:r>
              <a:rPr kumimoji="1" lang="zh-CN" altLang="en-US" dirty="0"/>
              <a:t>中的民事权利。民事主体都有民事权利，但各民事主体的民事权利各有不同。自然人的民事权利包括</a:t>
            </a:r>
            <a:r>
              <a:rPr lang="zh-CN" altLang="zh-CN" dirty="0"/>
              <a:t>人身自由、人格尊严</a:t>
            </a:r>
            <a:r>
              <a:rPr lang="zh-CN" altLang="en-US" dirty="0"/>
              <a:t>、</a:t>
            </a:r>
            <a:r>
              <a:rPr lang="zh-CN" altLang="zh-CN" dirty="0"/>
              <a:t>生命权、身体权、健康权、姓名权、肖像权、名誉权、荣誉权、隐私权、婚姻自主权</a:t>
            </a:r>
            <a:r>
              <a:rPr lang="zh-CN" altLang="en-US" dirty="0"/>
              <a:t>、财产权、知识产权、继承权、隐私权、物权、债权、</a:t>
            </a:r>
            <a:r>
              <a:rPr lang="zh-CN" altLang="zh-CN" dirty="0"/>
              <a:t>请求侵权人承担侵权责任</a:t>
            </a:r>
            <a:r>
              <a:rPr lang="zh-CN" altLang="en-US" dirty="0"/>
              <a:t>权、请求无因管理权、请求返还不当得利权等。</a:t>
            </a:r>
            <a:r>
              <a:rPr lang="zh-CN" altLang="zh-CN" dirty="0"/>
              <a:t>法人、非法人组织享有名称权、名誉权和荣誉权</a:t>
            </a:r>
            <a:r>
              <a:rPr lang="zh-CN" altLang="en-US" dirty="0"/>
              <a:t>、财产权、物权、债权、</a:t>
            </a:r>
            <a:r>
              <a:rPr lang="zh-CN" altLang="zh-CN" dirty="0"/>
              <a:t>请求侵权人承担侵权责任</a:t>
            </a:r>
            <a:r>
              <a:rPr lang="zh-CN" altLang="en-US" dirty="0"/>
              <a:t>权、请求无因管理权、请求返还不当得利权等</a:t>
            </a:r>
            <a:r>
              <a:rPr lang="zh-CN" altLang="zh-CN" dirty="0"/>
              <a:t>。</a:t>
            </a:r>
            <a:r>
              <a:rPr lang="zh-CN" altLang="en-US" dirty="0"/>
              <a:t>这些基本常识应当知晓。</a:t>
            </a:r>
            <a:endParaRPr lang="en-US" altLang="zh-CN" dirty="0"/>
          </a:p>
          <a:p>
            <a:r>
              <a:rPr lang="en-US" altLang="zh-CN" dirty="0"/>
              <a:t>《</a:t>
            </a:r>
            <a:r>
              <a:rPr lang="zh-CN" altLang="en-US" dirty="0"/>
              <a:t>民法典</a:t>
            </a:r>
            <a:r>
              <a:rPr lang="en-US" altLang="zh-CN" dirty="0"/>
              <a:t>》</a:t>
            </a:r>
            <a:r>
              <a:rPr lang="zh-CN" altLang="en-US" dirty="0"/>
              <a:t>中的民事法律行为。</a:t>
            </a:r>
            <a:r>
              <a:rPr lang="zh-CN" altLang="zh-CN" dirty="0"/>
              <a:t>民事法律行为是民事主体通过意思表示设立、变更、终止民事法律关系的行为</a:t>
            </a:r>
            <a:r>
              <a:rPr lang="zh-CN" altLang="en-US" dirty="0"/>
              <a:t>（</a:t>
            </a:r>
            <a:r>
              <a:rPr lang="en-US" altLang="zh-CN" dirty="0"/>
              <a:t>《</a:t>
            </a:r>
            <a:r>
              <a:rPr lang="zh-CN" altLang="en-US" dirty="0"/>
              <a:t>民法典</a:t>
            </a:r>
            <a:r>
              <a:rPr lang="en-US" altLang="zh-CN" dirty="0"/>
              <a:t>》</a:t>
            </a:r>
            <a:r>
              <a:rPr lang="zh-CN" altLang="en-US" dirty="0"/>
              <a:t>第</a:t>
            </a:r>
            <a:r>
              <a:rPr lang="en-US" altLang="zh-CN" dirty="0"/>
              <a:t>133</a:t>
            </a:r>
            <a:r>
              <a:rPr lang="zh-CN" altLang="en-US" dirty="0"/>
              <a:t>条）。民事行为通过意思表示体现，意思表示是一个重要概念。意见表示分为对话方式、非对话方式，公告方式、明示、默示。意思表示可以撤回，但</a:t>
            </a:r>
            <a:r>
              <a:rPr lang="zh-CN" altLang="zh-CN" dirty="0"/>
              <a:t>撤回意思表示的通知应当在意思表示到达相对人前或者与意思表示同时到达相对人。 </a:t>
            </a:r>
          </a:p>
          <a:p>
            <a:endParaRPr lang="zh-CN" altLang="zh-CN" dirty="0"/>
          </a:p>
          <a:p>
            <a:endParaRPr kumimoji="1" lang="zh-CN" altLang="en-US" dirty="0"/>
          </a:p>
        </p:txBody>
      </p:sp>
    </p:spTree>
    <p:extLst>
      <p:ext uri="{BB962C8B-B14F-4D97-AF65-F5344CB8AC3E}">
        <p14:creationId xmlns:p14="http://schemas.microsoft.com/office/powerpoint/2010/main" val="2871487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4D4E1C-1A71-174D-9E09-365327E14D44}"/>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D443E82A-FB4A-2F46-A292-340C7270BDC9}"/>
              </a:ext>
            </a:extLst>
          </p:cNvPr>
          <p:cNvSpPr>
            <a:spLocks noGrp="1"/>
          </p:cNvSpPr>
          <p:nvPr>
            <p:ph idx="1"/>
          </p:nvPr>
        </p:nvSpPr>
        <p:spPr/>
        <p:txBody>
          <a:bodyPr/>
          <a:lstStyle/>
          <a:p>
            <a:r>
              <a:rPr kumimoji="1" lang="zh-CN" altLang="en-US" dirty="0"/>
              <a:t>民事法律行为的效力。基本要求是：</a:t>
            </a:r>
            <a:r>
              <a:rPr kumimoji="1" lang="en-US" altLang="zh-CN" dirty="0"/>
              <a:t>1</a:t>
            </a:r>
            <a:r>
              <a:rPr kumimoji="1" lang="zh-CN" altLang="en-US" dirty="0"/>
              <a:t>、</a:t>
            </a:r>
            <a:r>
              <a:rPr lang="zh-CN" altLang="zh-CN" dirty="0"/>
              <a:t>行为人具有相应的民事行为能力；</a:t>
            </a:r>
            <a:r>
              <a:rPr lang="en-US" altLang="zh-CN" dirty="0"/>
              <a:t>2</a:t>
            </a:r>
            <a:r>
              <a:rPr lang="zh-CN" altLang="en-US" dirty="0"/>
              <a:t>、</a:t>
            </a:r>
            <a:r>
              <a:rPr lang="zh-CN" altLang="zh-CN" dirty="0"/>
              <a:t>意思表示真实</a:t>
            </a:r>
            <a:r>
              <a:rPr lang="zh-CN" altLang="en-US" dirty="0"/>
              <a:t>；</a:t>
            </a:r>
            <a:r>
              <a:rPr lang="en-US" altLang="zh-CN" dirty="0"/>
              <a:t>3</a:t>
            </a:r>
            <a:r>
              <a:rPr lang="zh-CN" altLang="en-US" dirty="0"/>
              <a:t>、</a:t>
            </a:r>
            <a:r>
              <a:rPr lang="zh-CN" altLang="zh-CN" dirty="0"/>
              <a:t>不违反法律、行政法规的强制性规定，不违背公序良俗。</a:t>
            </a:r>
            <a:r>
              <a:rPr lang="zh-CN" altLang="en-US" dirty="0"/>
              <a:t>（</a:t>
            </a:r>
            <a:r>
              <a:rPr lang="en-US" altLang="zh-CN" dirty="0"/>
              <a:t>《</a:t>
            </a:r>
            <a:r>
              <a:rPr lang="zh-CN" altLang="en-US" dirty="0"/>
              <a:t>民法典</a:t>
            </a:r>
            <a:r>
              <a:rPr lang="en-US" altLang="zh-CN" dirty="0"/>
              <a:t>》</a:t>
            </a:r>
            <a:r>
              <a:rPr lang="zh-CN" altLang="en-US" dirty="0"/>
              <a:t>第</a:t>
            </a:r>
            <a:r>
              <a:rPr lang="en-US" altLang="zh-CN" dirty="0"/>
              <a:t>143</a:t>
            </a:r>
            <a:r>
              <a:rPr lang="zh-CN" altLang="en-US" dirty="0"/>
              <a:t>条）。另外，无民事行为能力人作出的民事行为无效，限制民事行为能力人作出的民事行为根据法律规定确定效力。</a:t>
            </a:r>
            <a:r>
              <a:rPr lang="zh-CN" altLang="zh-CN" dirty="0"/>
              <a:t>以虚假的意思表示实施的民事法律行为无效。行为人与相对人恶意串通，损害他人合法权益的民事法律行为无效。</a:t>
            </a:r>
          </a:p>
          <a:p>
            <a:r>
              <a:rPr lang="zh-CN" altLang="en-US" dirty="0"/>
              <a:t>可撤销的民事法律行为。</a:t>
            </a:r>
            <a:r>
              <a:rPr lang="zh-CN" altLang="zh-CN" dirty="0"/>
              <a:t>基于重大误解实施的民事法律行为 </a:t>
            </a:r>
            <a:r>
              <a:rPr lang="zh-CN" altLang="en-US" dirty="0"/>
              <a:t>。</a:t>
            </a:r>
            <a:r>
              <a:rPr lang="zh-CN" altLang="zh-CN" dirty="0"/>
              <a:t>一方以欺诈手段，使对方在违背真实意思的情况下实施的民事法律行为 </a:t>
            </a:r>
            <a:r>
              <a:rPr lang="zh-CN" altLang="en-US" dirty="0"/>
              <a:t>。</a:t>
            </a:r>
            <a:r>
              <a:rPr lang="zh-CN" altLang="zh-CN" dirty="0"/>
              <a:t>第三人实施欺诈行为，使一方在违背真实意思的情况下实施的民事法律行为，对方知道或者应当知道该欺诈行为的</a:t>
            </a:r>
            <a:r>
              <a:rPr lang="zh-CN" altLang="en-US" dirty="0"/>
              <a:t>。</a:t>
            </a:r>
            <a:r>
              <a:rPr lang="zh-CN" altLang="zh-CN" dirty="0"/>
              <a:t>一方或者第三人以胁迫手段，使对方在违背真实意思的情况下实施的民事法律行为 </a:t>
            </a:r>
            <a:r>
              <a:rPr lang="zh-CN" altLang="en-US" dirty="0"/>
              <a:t>。</a:t>
            </a:r>
            <a:r>
              <a:rPr lang="zh-CN" altLang="zh-CN" dirty="0"/>
              <a:t>一方利用对方处于危困状态、缺乏判断能力等情形，致使民事法律行为成立时显失公平的</a:t>
            </a:r>
            <a:r>
              <a:rPr lang="zh-CN" altLang="en-US" dirty="0"/>
              <a:t>（</a:t>
            </a:r>
            <a:r>
              <a:rPr lang="en-US" altLang="zh-CN" dirty="0"/>
              <a:t>《</a:t>
            </a:r>
            <a:r>
              <a:rPr lang="zh-CN" altLang="en-US" dirty="0"/>
              <a:t>民法典</a:t>
            </a:r>
            <a:r>
              <a:rPr lang="en-US" altLang="zh-CN" dirty="0"/>
              <a:t>》</a:t>
            </a:r>
            <a:r>
              <a:rPr lang="zh-CN" altLang="en-US" dirty="0"/>
              <a:t>第</a:t>
            </a:r>
            <a:r>
              <a:rPr lang="en-US" altLang="zh-CN" dirty="0"/>
              <a:t>147</a:t>
            </a:r>
            <a:r>
              <a:rPr lang="zh-CN" altLang="en-US" dirty="0"/>
              <a:t>条</a:t>
            </a:r>
            <a:r>
              <a:rPr lang="en-US" altLang="zh-CN" dirty="0"/>
              <a:t>~151</a:t>
            </a:r>
            <a:r>
              <a:rPr lang="zh-CN" altLang="en-US" dirty="0"/>
              <a:t>条）。</a:t>
            </a:r>
            <a:endParaRPr lang="zh-CN" altLang="zh-CN" dirty="0"/>
          </a:p>
          <a:p>
            <a:endParaRPr kumimoji="1" lang="zh-CN" altLang="en-US" dirty="0"/>
          </a:p>
        </p:txBody>
      </p:sp>
    </p:spTree>
    <p:extLst>
      <p:ext uri="{BB962C8B-B14F-4D97-AF65-F5344CB8AC3E}">
        <p14:creationId xmlns:p14="http://schemas.microsoft.com/office/powerpoint/2010/main" val="1038023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49D8CE-AD10-7148-92CF-47D774E12125}"/>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2F065F80-91F1-DD4A-B864-A7992FEC17F6}"/>
              </a:ext>
            </a:extLst>
          </p:cNvPr>
          <p:cNvSpPr>
            <a:spLocks noGrp="1"/>
          </p:cNvSpPr>
          <p:nvPr>
            <p:ph idx="1"/>
          </p:nvPr>
        </p:nvSpPr>
        <p:spPr/>
        <p:txBody>
          <a:bodyPr/>
          <a:lstStyle/>
          <a:p>
            <a:r>
              <a:rPr kumimoji="1" lang="zh-CN" altLang="en-US" dirty="0"/>
              <a:t>民事法律行为可以附条件和附期限。</a:t>
            </a:r>
            <a:endParaRPr kumimoji="1" lang="en-US" altLang="zh-CN" dirty="0"/>
          </a:p>
          <a:p>
            <a:r>
              <a:rPr kumimoji="1" lang="en-US" altLang="zh-CN" dirty="0"/>
              <a:t>《</a:t>
            </a:r>
            <a:r>
              <a:rPr kumimoji="1" lang="zh-CN" altLang="en-US" dirty="0"/>
              <a:t>民法典</a:t>
            </a:r>
            <a:r>
              <a:rPr kumimoji="1" lang="en-US" altLang="zh-CN" dirty="0"/>
              <a:t>》</a:t>
            </a:r>
            <a:r>
              <a:rPr kumimoji="1" lang="zh-CN" altLang="en-US" dirty="0"/>
              <a:t>中的代理。所谓代理，就是</a:t>
            </a:r>
            <a:r>
              <a:rPr lang="zh-CN" altLang="zh-CN" dirty="0"/>
              <a:t>民事主体可以通过代理人实施民事法律行为。</a:t>
            </a:r>
            <a:r>
              <a:rPr lang="zh-CN" altLang="en-US" dirty="0"/>
              <a:t>但</a:t>
            </a:r>
            <a:r>
              <a:rPr lang="zh-CN" altLang="zh-CN" dirty="0"/>
              <a:t>依照法律规定、当事人约定或者民事法律行为的性质，应当由本人亲自实施的民事法律行为，不得代理。代理包括委托代理和法定代理。代理人不得以被代理人的名义与自己实施民事法律行为，但是被代理人同意或者追认的除外。代理人不得以被代理人的名义与自己同时代理的其他人实施民事法律行为，但是被代理的双方同意或者追认的除外。代理人需要转委托第三人代理的，应当取得被代理人的同意或者追认。执行法人或者非法人组织工作任务的人员，就其职权范围内的事项，以法人或者非法人组织的名义实施的民事法律行为，对法人或者非法人组织发生效力。 </a:t>
            </a:r>
          </a:p>
          <a:p>
            <a:endParaRPr kumimoji="1" lang="zh-CN" altLang="en-US" dirty="0"/>
          </a:p>
        </p:txBody>
      </p:sp>
    </p:spTree>
    <p:extLst>
      <p:ext uri="{BB962C8B-B14F-4D97-AF65-F5344CB8AC3E}">
        <p14:creationId xmlns:p14="http://schemas.microsoft.com/office/powerpoint/2010/main" val="684524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748303-06A4-AE4A-9AC9-2E34D077F196}"/>
              </a:ext>
            </a:extLst>
          </p:cNvPr>
          <p:cNvSpPr>
            <a:spLocks noGrp="1"/>
          </p:cNvSpPr>
          <p:nvPr>
            <p:ph type="title"/>
          </p:nvPr>
        </p:nvSpPr>
        <p:spPr/>
        <p:txBody>
          <a:bodyPr/>
          <a:lstStyle/>
          <a:p>
            <a:r>
              <a:rPr kumimoji="1" lang="zh-CN" altLang="en-US" sz="3600" dirty="0"/>
              <a:t>民法典的体例</a:t>
            </a:r>
          </a:p>
        </p:txBody>
      </p:sp>
      <p:sp>
        <p:nvSpPr>
          <p:cNvPr id="3" name="内容占位符 2">
            <a:extLst>
              <a:ext uri="{FF2B5EF4-FFF2-40B4-BE49-F238E27FC236}">
                <a16:creationId xmlns:a16="http://schemas.microsoft.com/office/drawing/2014/main" id="{7C729D22-1A8D-4A4A-863E-67443002B2F6}"/>
              </a:ext>
            </a:extLst>
          </p:cNvPr>
          <p:cNvSpPr>
            <a:spLocks noGrp="1"/>
          </p:cNvSpPr>
          <p:nvPr>
            <p:ph idx="1"/>
          </p:nvPr>
        </p:nvSpPr>
        <p:spPr/>
        <p:txBody>
          <a:bodyPr/>
          <a:lstStyle/>
          <a:p>
            <a:r>
              <a:rPr kumimoji="1" lang="en-US" altLang="zh-CN" dirty="0"/>
              <a:t>《</a:t>
            </a:r>
            <a:r>
              <a:rPr kumimoji="1" lang="zh-CN" altLang="en-US" dirty="0"/>
              <a:t>民法典</a:t>
            </a:r>
            <a:r>
              <a:rPr kumimoji="1" lang="en-US" altLang="zh-CN" dirty="0"/>
              <a:t>》</a:t>
            </a:r>
            <a:r>
              <a:rPr kumimoji="1" lang="zh-CN" altLang="en-US" dirty="0"/>
              <a:t>中的民事责任。</a:t>
            </a:r>
            <a:r>
              <a:rPr lang="zh-CN" altLang="zh-CN" dirty="0"/>
              <a:t>按份责任</a:t>
            </a:r>
            <a:r>
              <a:rPr lang="zh-CN" altLang="en-US" dirty="0"/>
              <a:t>。</a:t>
            </a:r>
            <a:r>
              <a:rPr lang="zh-CN" altLang="zh-CN" dirty="0"/>
              <a:t>连带责任</a:t>
            </a:r>
            <a:r>
              <a:rPr lang="zh-CN" altLang="en-US" dirty="0"/>
              <a:t>。</a:t>
            </a:r>
            <a:r>
              <a:rPr lang="zh-CN" altLang="zh-CN" dirty="0"/>
              <a:t>承担民事责任的</a:t>
            </a:r>
            <a:r>
              <a:rPr lang="zh-CN" altLang="en-US" dirty="0"/>
              <a:t>主要</a:t>
            </a:r>
            <a:r>
              <a:rPr lang="zh-CN" altLang="zh-CN" dirty="0"/>
              <a:t>方式</a:t>
            </a:r>
            <a:r>
              <a:rPr lang="zh-CN" altLang="en-US" dirty="0"/>
              <a:t>：</a:t>
            </a:r>
            <a:r>
              <a:rPr lang="en-US" altLang="zh-CN" dirty="0"/>
              <a:t>1</a:t>
            </a:r>
            <a:r>
              <a:rPr lang="zh-CN" altLang="en-US" dirty="0"/>
              <a:t>、</a:t>
            </a:r>
            <a:r>
              <a:rPr lang="zh-CN" altLang="zh-CN" dirty="0"/>
              <a:t>停止侵害</a:t>
            </a:r>
            <a:r>
              <a:rPr lang="zh-CN" altLang="en-US" dirty="0"/>
              <a:t>。</a:t>
            </a:r>
            <a:r>
              <a:rPr lang="en-US" altLang="zh-CN" dirty="0"/>
              <a:t>2</a:t>
            </a:r>
            <a:r>
              <a:rPr lang="zh-CN" altLang="en-US" dirty="0"/>
              <a:t>、</a:t>
            </a:r>
            <a:r>
              <a:rPr lang="zh-CN" altLang="zh-CN" dirty="0"/>
              <a:t>排除妨碍</a:t>
            </a:r>
            <a:r>
              <a:rPr lang="zh-CN" altLang="en-US" dirty="0"/>
              <a:t>。</a:t>
            </a:r>
            <a:r>
              <a:rPr lang="en-US" altLang="zh-CN" dirty="0"/>
              <a:t>3</a:t>
            </a:r>
            <a:r>
              <a:rPr lang="zh-CN" altLang="en-US" dirty="0"/>
              <a:t>、</a:t>
            </a:r>
            <a:r>
              <a:rPr lang="zh-CN" altLang="zh-CN" dirty="0"/>
              <a:t>消除危险</a:t>
            </a:r>
            <a:r>
              <a:rPr lang="zh-CN" altLang="en-US" dirty="0"/>
              <a:t>。</a:t>
            </a:r>
            <a:r>
              <a:rPr lang="en-US" altLang="zh-CN" dirty="0"/>
              <a:t>4</a:t>
            </a:r>
            <a:r>
              <a:rPr lang="zh-CN" altLang="en-US" dirty="0"/>
              <a:t>、</a:t>
            </a:r>
            <a:r>
              <a:rPr lang="zh-CN" altLang="zh-CN" dirty="0"/>
              <a:t>返还财产</a:t>
            </a:r>
            <a:r>
              <a:rPr lang="zh-CN" altLang="en-US" dirty="0"/>
              <a:t>。</a:t>
            </a:r>
            <a:r>
              <a:rPr lang="en-US" altLang="zh-CN" dirty="0"/>
              <a:t>5</a:t>
            </a:r>
            <a:r>
              <a:rPr lang="zh-CN" altLang="en-US" dirty="0"/>
              <a:t>、</a:t>
            </a:r>
            <a:r>
              <a:rPr lang="zh-CN" altLang="zh-CN" dirty="0"/>
              <a:t>恢复原状</a:t>
            </a:r>
            <a:r>
              <a:rPr lang="zh-CN" altLang="en-US" dirty="0"/>
              <a:t>。</a:t>
            </a:r>
            <a:r>
              <a:rPr lang="en-US" altLang="zh-CN" dirty="0"/>
              <a:t>6</a:t>
            </a:r>
            <a:r>
              <a:rPr lang="zh-CN" altLang="en-US" dirty="0"/>
              <a:t>、</a:t>
            </a:r>
            <a:r>
              <a:rPr lang="zh-CN" altLang="zh-CN" dirty="0"/>
              <a:t>修理、重作、更换</a:t>
            </a:r>
            <a:r>
              <a:rPr lang="zh-CN" altLang="en-US" dirty="0"/>
              <a:t>。</a:t>
            </a:r>
            <a:r>
              <a:rPr lang="en-US" altLang="zh-CN" dirty="0"/>
              <a:t>7</a:t>
            </a:r>
            <a:r>
              <a:rPr lang="zh-CN" altLang="en-US" dirty="0"/>
              <a:t>、</a:t>
            </a:r>
            <a:r>
              <a:rPr lang="zh-CN" altLang="zh-CN" dirty="0"/>
              <a:t>继续履行</a:t>
            </a:r>
            <a:r>
              <a:rPr lang="zh-CN" altLang="en-US" dirty="0"/>
              <a:t>。</a:t>
            </a:r>
            <a:r>
              <a:rPr lang="en-US" altLang="zh-CN" dirty="0"/>
              <a:t>8</a:t>
            </a:r>
            <a:r>
              <a:rPr lang="zh-CN" altLang="en-US" dirty="0"/>
              <a:t>、</a:t>
            </a:r>
            <a:r>
              <a:rPr lang="zh-CN" altLang="zh-CN" dirty="0"/>
              <a:t>赔偿损失</a:t>
            </a:r>
            <a:r>
              <a:rPr lang="zh-CN" altLang="en-US" dirty="0"/>
              <a:t>。</a:t>
            </a:r>
            <a:r>
              <a:rPr lang="en-US" altLang="zh-CN" dirty="0"/>
              <a:t>9</a:t>
            </a:r>
            <a:r>
              <a:rPr lang="zh-CN" altLang="en-US" dirty="0"/>
              <a:t>、</a:t>
            </a:r>
            <a:r>
              <a:rPr lang="zh-CN" altLang="zh-CN" dirty="0"/>
              <a:t>支付违约金</a:t>
            </a:r>
            <a:r>
              <a:rPr lang="zh-CN" altLang="en-US" dirty="0"/>
              <a:t>。</a:t>
            </a:r>
            <a:r>
              <a:rPr lang="en-US" altLang="zh-CN" dirty="0"/>
              <a:t>10</a:t>
            </a:r>
            <a:r>
              <a:rPr lang="zh-CN" altLang="en-US" dirty="0"/>
              <a:t>、</a:t>
            </a:r>
            <a:r>
              <a:rPr lang="zh-CN" altLang="zh-CN" dirty="0"/>
              <a:t>消除影响、恢复名誉</a:t>
            </a:r>
            <a:r>
              <a:rPr lang="zh-CN" altLang="en-US" dirty="0"/>
              <a:t>。</a:t>
            </a:r>
            <a:r>
              <a:rPr lang="en-US" altLang="zh-CN" dirty="0"/>
              <a:t>11</a:t>
            </a:r>
            <a:r>
              <a:rPr lang="zh-CN" altLang="en-US" dirty="0"/>
              <a:t>、</a:t>
            </a:r>
            <a:r>
              <a:rPr lang="zh-CN" altLang="zh-CN" dirty="0"/>
              <a:t>赔礼道歉。</a:t>
            </a:r>
            <a:endParaRPr lang="en-US" altLang="zh-CN" dirty="0"/>
          </a:p>
          <a:p>
            <a:r>
              <a:rPr lang="zh-CN" altLang="en-US" dirty="0"/>
              <a:t>不可抗力。</a:t>
            </a:r>
            <a:r>
              <a:rPr lang="zh-CN" altLang="zh-CN" dirty="0"/>
              <a:t>不承担民事责任。不可抗力是不能预见、不能避免且不能克服的客观情况。</a:t>
            </a:r>
            <a:r>
              <a:rPr lang="zh-CN" altLang="en-US" dirty="0"/>
              <a:t>（</a:t>
            </a:r>
            <a:r>
              <a:rPr lang="en-US" altLang="zh-CN" dirty="0"/>
              <a:t>《</a:t>
            </a:r>
            <a:r>
              <a:rPr lang="zh-CN" altLang="en-US" dirty="0"/>
              <a:t>民法典</a:t>
            </a:r>
            <a:r>
              <a:rPr lang="en-US" altLang="zh-CN" dirty="0"/>
              <a:t>》</a:t>
            </a:r>
            <a:r>
              <a:rPr lang="zh-CN" altLang="en-US" dirty="0"/>
              <a:t>第</a:t>
            </a:r>
            <a:r>
              <a:rPr lang="en-US" altLang="zh-CN" dirty="0"/>
              <a:t>180</a:t>
            </a:r>
            <a:r>
              <a:rPr lang="zh-CN" altLang="en-US" dirty="0"/>
              <a:t>条）</a:t>
            </a:r>
            <a:endParaRPr lang="en-US" altLang="zh-CN" dirty="0"/>
          </a:p>
          <a:p>
            <a:r>
              <a:rPr lang="zh-CN" altLang="zh-CN" dirty="0"/>
              <a:t>因正当防卫 </a:t>
            </a:r>
            <a:r>
              <a:rPr lang="zh-CN" altLang="en-US" dirty="0"/>
              <a:t>。不承担民事责任。</a:t>
            </a:r>
            <a:r>
              <a:rPr lang="zh-CN" altLang="zh-CN" dirty="0"/>
              <a:t>正当防卫超过必要的限度，造成不应有的损害的，正当防卫人应当承担适当的民事责任。</a:t>
            </a:r>
            <a:r>
              <a:rPr lang="zh-CN" altLang="en-US" dirty="0"/>
              <a:t>（</a:t>
            </a:r>
            <a:r>
              <a:rPr lang="en-US" altLang="zh-CN" dirty="0"/>
              <a:t>《</a:t>
            </a:r>
            <a:r>
              <a:rPr lang="zh-CN" altLang="en-US" dirty="0"/>
              <a:t>民法典</a:t>
            </a:r>
            <a:r>
              <a:rPr lang="en-US" altLang="zh-CN" dirty="0"/>
              <a:t>》</a:t>
            </a:r>
            <a:r>
              <a:rPr lang="zh-CN" altLang="en-US" dirty="0"/>
              <a:t>第</a:t>
            </a:r>
            <a:r>
              <a:rPr lang="en-US" altLang="zh-CN" dirty="0"/>
              <a:t>181</a:t>
            </a:r>
            <a:r>
              <a:rPr lang="zh-CN" altLang="en-US" dirty="0"/>
              <a:t>条）</a:t>
            </a:r>
            <a:endParaRPr lang="en-US" altLang="zh-CN" dirty="0"/>
          </a:p>
          <a:p>
            <a:r>
              <a:rPr lang="zh-CN" altLang="zh-CN" dirty="0"/>
              <a:t>紧急避险</a:t>
            </a:r>
            <a:r>
              <a:rPr lang="zh-CN" altLang="en-US" dirty="0"/>
              <a:t>。</a:t>
            </a:r>
            <a:r>
              <a:rPr lang="zh-CN" altLang="zh-CN" dirty="0"/>
              <a:t>由引起险情发生的人承担民事责任。危险由自然原因引起的，紧急避险人不承担民事责任，可以给予适当补偿。紧急避险采取措施不当或者超过必要的限度，造成不应有的损害的，紧急避险人应当承担适当的民事责任。</a:t>
            </a:r>
            <a:r>
              <a:rPr lang="zh-CN" altLang="en-US" dirty="0"/>
              <a:t>（</a:t>
            </a:r>
            <a:r>
              <a:rPr lang="en-US" altLang="zh-CN" dirty="0"/>
              <a:t>《</a:t>
            </a:r>
            <a:r>
              <a:rPr lang="zh-CN" altLang="en-US" dirty="0"/>
              <a:t>民法典</a:t>
            </a:r>
            <a:r>
              <a:rPr lang="en-US" altLang="zh-CN" dirty="0"/>
              <a:t>》</a:t>
            </a:r>
            <a:r>
              <a:rPr lang="zh-CN" altLang="en-US" dirty="0"/>
              <a:t>第</a:t>
            </a:r>
            <a:r>
              <a:rPr lang="en-US" altLang="zh-CN" dirty="0"/>
              <a:t>182</a:t>
            </a:r>
            <a:r>
              <a:rPr lang="zh-CN" altLang="en-US" dirty="0"/>
              <a:t>条）</a:t>
            </a:r>
            <a:endParaRPr lang="en-US" altLang="zh-CN" dirty="0"/>
          </a:p>
          <a:p>
            <a:endParaRPr lang="zh-CN" altLang="zh-CN" dirty="0"/>
          </a:p>
          <a:p>
            <a:endParaRPr lang="zh-CN" altLang="zh-CN" dirty="0"/>
          </a:p>
          <a:p>
            <a:endParaRPr kumimoji="1" lang="zh-CN" altLang="en-US" dirty="0"/>
          </a:p>
        </p:txBody>
      </p:sp>
    </p:spTree>
    <p:extLst>
      <p:ext uri="{BB962C8B-B14F-4D97-AF65-F5344CB8AC3E}">
        <p14:creationId xmlns:p14="http://schemas.microsoft.com/office/powerpoint/2010/main" val="3104690545"/>
      </p:ext>
    </p:extLst>
  </p:cSld>
  <p:clrMapOvr>
    <a:masterClrMapping/>
  </p:clrMapOvr>
</p:sld>
</file>

<file path=ppt/theme/theme1.xml><?xml version="1.0" encoding="utf-8"?>
<a:theme xmlns:a="http://schemas.openxmlformats.org/drawingml/2006/main" name="ArchVTI">
  <a:themeElements>
    <a:clrScheme name="Custom 42">
      <a:dk1>
        <a:sysClr val="windowText" lastClr="000000"/>
      </a:dk1>
      <a:lt1>
        <a:sysClr val="window" lastClr="FFFFFF"/>
      </a:lt1>
      <a:dk2>
        <a:srgbClr val="642626"/>
      </a:dk2>
      <a:lt2>
        <a:srgbClr val="F3F0E9"/>
      </a:lt2>
      <a:accent1>
        <a:srgbClr val="556D6F"/>
      </a:accent1>
      <a:accent2>
        <a:srgbClr val="C05050"/>
      </a:accent2>
      <a:accent3>
        <a:srgbClr val="BF873A"/>
      </a:accent3>
      <a:accent4>
        <a:srgbClr val="D8897E"/>
      </a:accent4>
      <a:accent5>
        <a:srgbClr val="A4976B"/>
      </a:accent5>
      <a:accent6>
        <a:srgbClr val="D49D8C"/>
      </a:accent6>
      <a:hlink>
        <a:srgbClr val="D13D6E"/>
      </a:hlink>
      <a:folHlink>
        <a:srgbClr val="6C9D92"/>
      </a:folHlink>
    </a:clrScheme>
    <a:fontScheme name="Custom 16">
      <a:majorFont>
        <a:latin typeface="Microsoft YaHei"/>
        <a:ea typeface=""/>
        <a:cs typeface=""/>
      </a:majorFont>
      <a:minorFont>
        <a:latin typeface="Microsoft YaHe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VTI" id="{23FE938F-4DF0-4C94-8546-C2AC6D26660D}" vid="{62E62DA1-385F-4EE3-8841-58A87FAE2068}"/>
    </a:ext>
  </a:extLst>
</a:theme>
</file>

<file path=docProps/app.xml><?xml version="1.0" encoding="utf-8"?>
<Properties xmlns="http://schemas.openxmlformats.org/officeDocument/2006/extended-properties" xmlns:vt="http://schemas.openxmlformats.org/officeDocument/2006/docPropsVTypes">
  <TotalTime>142</TotalTime>
  <Words>2482</Words>
  <Application>Microsoft Macintosh PowerPoint</Application>
  <PresentationFormat>宽屏</PresentationFormat>
  <Paragraphs>88</Paragraphs>
  <Slides>18</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18</vt:i4>
      </vt:variant>
    </vt:vector>
  </HeadingPairs>
  <TitlesOfParts>
    <vt:vector size="22" baseType="lpstr">
      <vt:lpstr>Microsoft YaHei</vt:lpstr>
      <vt:lpstr>Microsoft YaHei Light</vt:lpstr>
      <vt:lpstr>Arial</vt:lpstr>
      <vt:lpstr>ArchVTI</vt:lpstr>
      <vt:lpstr>民法典讲解</vt:lpstr>
      <vt:lpstr>颁布民法典的意义</vt:lpstr>
      <vt:lpstr>颁布民法典的意义</vt:lpstr>
      <vt:lpstr>民法典的体例</vt:lpstr>
      <vt:lpstr>民法典的体例</vt:lpstr>
      <vt:lpstr>民法典的体例</vt:lpstr>
      <vt:lpstr>民法典的体例</vt:lpstr>
      <vt:lpstr>民法典的体例</vt:lpstr>
      <vt:lpstr>民法典的体例</vt:lpstr>
      <vt:lpstr>民法典的体例</vt:lpstr>
      <vt:lpstr>民法典的体例</vt:lpstr>
      <vt:lpstr>民法典的体例</vt:lpstr>
      <vt:lpstr>民法典的体例</vt:lpstr>
      <vt:lpstr>民法典的体例</vt:lpstr>
      <vt:lpstr>民法典的体例</vt:lpstr>
      <vt:lpstr>民法典的体例</vt:lpstr>
      <vt:lpstr>民法典与劳动法</vt:lpstr>
      <vt:lpstr>谢谢！</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民法典讲解</dc:title>
  <dc:creator>许 勇</dc:creator>
  <cp:lastModifiedBy>许 勇</cp:lastModifiedBy>
  <cp:revision>15</cp:revision>
  <dcterms:created xsi:type="dcterms:W3CDTF">2022-09-30T07:29:09Z</dcterms:created>
  <dcterms:modified xsi:type="dcterms:W3CDTF">2022-09-30T09:51:47Z</dcterms:modified>
</cp:coreProperties>
</file>